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572" r:id="rId2"/>
    <p:sldId id="278" r:id="rId3"/>
    <p:sldId id="282" r:id="rId4"/>
    <p:sldId id="287" r:id="rId5"/>
    <p:sldId id="268" r:id="rId6"/>
    <p:sldId id="596" r:id="rId7"/>
    <p:sldId id="594" r:id="rId8"/>
    <p:sldId id="597" r:id="rId9"/>
    <p:sldId id="598" r:id="rId10"/>
    <p:sldId id="557"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C6D365-8826-4FB5-FA9D-F119D45B5B87}" name="Graham Statt" initials="GS" userId="S::gstatt@summerland.ca::17fbf3e4-04d4-4037-87e0-05f22ce350b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51420" autoAdjust="0"/>
  </p:normalViewPr>
  <p:slideViewPr>
    <p:cSldViewPr>
      <p:cViewPr varScale="1">
        <p:scale>
          <a:sx n="67" d="100"/>
          <a:sy n="67" d="100"/>
        </p:scale>
        <p:origin x="173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1" tIns="46586" rIns="93171" bIns="46586"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171" tIns="46586" rIns="93171" bIns="46586" rtlCol="0"/>
          <a:lstStyle>
            <a:lvl1pPr algn="r">
              <a:defRPr sz="1200"/>
            </a:lvl1pPr>
          </a:lstStyle>
          <a:p>
            <a:fld id="{BD5D8CB9-F45E-43AC-81E1-209163D23226}" type="datetimeFigureOut">
              <a:rPr lang="en-US" smtClean="0"/>
              <a:t>12/12/2022</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1" tIns="46586" rIns="93171" bIns="46586" rtlCol="0" anchor="ctr"/>
          <a:lstStyle/>
          <a:p>
            <a:endParaRPr lang="en-US"/>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1" tIns="46586" rIns="93171"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1" tIns="46586" rIns="93171"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71" tIns="46586" rIns="93171" bIns="46586" rtlCol="0" anchor="b"/>
          <a:lstStyle>
            <a:lvl1pPr algn="r">
              <a:defRPr sz="1200"/>
            </a:lvl1pPr>
          </a:lstStyle>
          <a:p>
            <a:fld id="{B2B1A37F-B79B-4D23-AEFC-6AA3F2860EEE}" type="slidenum">
              <a:rPr lang="en-US" smtClean="0"/>
              <a:t>‹#›</a:t>
            </a:fld>
            <a:endParaRPr lang="en-US"/>
          </a:p>
        </p:txBody>
      </p:sp>
    </p:spTree>
    <p:extLst>
      <p:ext uri="{BB962C8B-B14F-4D97-AF65-F5344CB8AC3E}">
        <p14:creationId xmlns:p14="http://schemas.microsoft.com/office/powerpoint/2010/main" val="2078087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Mr. Mayor.</a:t>
            </a:r>
            <a:endParaRPr lang="en-CA" dirty="0"/>
          </a:p>
          <a:p>
            <a:endParaRPr lang="en-CA" dirty="0"/>
          </a:p>
          <a:p>
            <a:r>
              <a:rPr lang="en-CA" dirty="0"/>
              <a:t>Over the past few months staff have been working on the 2023 water, sewer and electrical budgets.  Council reviewed and deliberated the proposed budgets on November 22</a:t>
            </a:r>
            <a:r>
              <a:rPr lang="en-CA" baseline="30000" dirty="0"/>
              <a:t>nd</a:t>
            </a:r>
            <a:r>
              <a:rPr lang="en-CA" dirty="0"/>
              <a:t> and 23</a:t>
            </a:r>
            <a:r>
              <a:rPr lang="en-CA" baseline="30000" dirty="0"/>
              <a:t>rd </a:t>
            </a:r>
            <a:r>
              <a:rPr lang="en-CA" baseline="0" dirty="0"/>
              <a:t>and directed staff to present the proposed budgets, policy changes and rate increases at the December 5</a:t>
            </a:r>
            <a:r>
              <a:rPr lang="en-CA" baseline="30000" dirty="0"/>
              <a:t>th</a:t>
            </a:r>
            <a:r>
              <a:rPr lang="en-CA" baseline="0" dirty="0"/>
              <a:t> 2022, virtual public open house.  </a:t>
            </a:r>
          </a:p>
          <a:p>
            <a:endParaRPr lang="en-CA" baseline="0" dirty="0"/>
          </a:p>
          <a:p>
            <a:r>
              <a:rPr lang="en-CA" baseline="0" dirty="0"/>
              <a:t>District budgets have been significantly impacted by skyrocketing costs and in order to balance budgets, which is legally required, council was provided with various scenarios on how to achieve this balance in this challenging time.  Further in this presentation I will revisit the main three options that were discussed.  At the conclusion of these budget deliberations, a key policy change that was supported was to eliminate the 10% early payment discount.  This program is estimated to cost the District $1.96 million in 2022.</a:t>
            </a:r>
          </a:p>
          <a:p>
            <a:endParaRPr lang="en-CA" baseline="0" dirty="0"/>
          </a:p>
          <a:p>
            <a:r>
              <a:rPr lang="en-CA" baseline="0" dirty="0"/>
              <a:t>Over the past two weeks the District has been busy messaging this policy change to residents.  This messaging began at the virtual public open house on December 5</a:t>
            </a:r>
            <a:r>
              <a:rPr lang="en-CA" baseline="30000" dirty="0"/>
              <a:t>th</a:t>
            </a:r>
            <a:r>
              <a:rPr lang="en-CA" baseline="0" dirty="0"/>
              <a:t>.  Following that, the Mayor put forward a budget briefing summary in the Summerland Review and mailouts we sent out with the November utility invoices notifying residents of the proposed changes.  </a:t>
            </a:r>
          </a:p>
          <a:p>
            <a:endParaRPr lang="en-CA" baseline="0" dirty="0"/>
          </a:p>
          <a:p>
            <a:r>
              <a:rPr lang="en-CA" baseline="0" dirty="0"/>
              <a:t>The next few slides will briefly highlight each of the three utility budgets.</a:t>
            </a:r>
          </a:p>
        </p:txBody>
      </p:sp>
      <p:sp>
        <p:nvSpPr>
          <p:cNvPr id="4" name="Slide Number Placeholder 3"/>
          <p:cNvSpPr>
            <a:spLocks noGrp="1"/>
          </p:cNvSpPr>
          <p:nvPr>
            <p:ph type="sldNum" sz="quarter" idx="5"/>
          </p:nvPr>
        </p:nvSpPr>
        <p:spPr/>
        <p:txBody>
          <a:bodyPr/>
          <a:lstStyle/>
          <a:p>
            <a:fld id="{B2B1A37F-B79B-4D23-AEFC-6AA3F2860EEE}" type="slidenum">
              <a:rPr lang="en-US" smtClean="0"/>
              <a:t>1</a:t>
            </a:fld>
            <a:endParaRPr lang="en-US"/>
          </a:p>
        </p:txBody>
      </p:sp>
    </p:spTree>
    <p:extLst>
      <p:ext uri="{BB962C8B-B14F-4D97-AF65-F5344CB8AC3E}">
        <p14:creationId xmlns:p14="http://schemas.microsoft.com/office/powerpoint/2010/main" val="297316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2B1A37F-B79B-4D23-AEFC-6AA3F2860EEE}" type="slidenum">
              <a:rPr lang="en-US" smtClean="0"/>
              <a:t>10</a:t>
            </a:fld>
            <a:endParaRPr lang="en-US"/>
          </a:p>
        </p:txBody>
      </p:sp>
    </p:spTree>
    <p:extLst>
      <p:ext uri="{BB962C8B-B14F-4D97-AF65-F5344CB8AC3E}">
        <p14:creationId xmlns:p14="http://schemas.microsoft.com/office/powerpoint/2010/main" val="315391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defRPr/>
            </a:pPr>
            <a:r>
              <a:rPr lang="en-US" dirty="0"/>
              <a:t>Before delving into these budget summaries, I just wanted to re-iterate that each budget summary shown in this presentation takes into account the removal of the 10% early payment discount.</a:t>
            </a:r>
          </a:p>
          <a:p>
            <a:pPr defTabSz="921167">
              <a:defRPr/>
            </a:pPr>
            <a:endParaRPr lang="en-US" dirty="0"/>
          </a:p>
          <a:p>
            <a:pPr defTabSz="921167">
              <a:defRPr/>
            </a:pPr>
            <a:endParaRPr lang="en-US" dirty="0"/>
          </a:p>
          <a:p>
            <a:pPr defTabSz="921167">
              <a:defRPr/>
            </a:pPr>
            <a:r>
              <a:rPr lang="en-US" dirty="0"/>
              <a:t>The proposed sewer operating budget for 2023 is $3.38 million dollars.  </a:t>
            </a:r>
          </a:p>
          <a:p>
            <a:pPr defTabSz="921167">
              <a:defRPr/>
            </a:pPr>
            <a:endParaRPr lang="en-US" dirty="0"/>
          </a:p>
          <a:p>
            <a:pPr defTabSz="921167">
              <a:defRPr/>
            </a:pPr>
            <a:r>
              <a:rPr lang="en-US" dirty="0"/>
              <a:t>Council has earmarked an additional $52,308 as an asset management reserve contribution.</a:t>
            </a:r>
          </a:p>
          <a:p>
            <a:pPr defTabSz="921167">
              <a:defRPr/>
            </a:pPr>
            <a:endParaRPr lang="en-US" dirty="0"/>
          </a:p>
          <a:p>
            <a:pPr defTabSz="921167">
              <a:defRPr/>
            </a:pPr>
            <a:r>
              <a:rPr lang="en-US" dirty="0"/>
              <a:t>The proposed 2023 capital plan is $860,000 and includes 6 projects.  </a:t>
            </a:r>
          </a:p>
          <a:p>
            <a:pPr defTabSz="921167">
              <a:defRPr/>
            </a:pPr>
            <a:endParaRPr lang="en-US" dirty="0"/>
          </a:p>
          <a:p>
            <a:endParaRPr lang="en-US" dirty="0"/>
          </a:p>
        </p:txBody>
      </p:sp>
      <p:sp>
        <p:nvSpPr>
          <p:cNvPr id="4" name="Slide Number Placeholder 3"/>
          <p:cNvSpPr>
            <a:spLocks noGrp="1"/>
          </p:cNvSpPr>
          <p:nvPr>
            <p:ph type="sldNum" sz="quarter" idx="5"/>
          </p:nvPr>
        </p:nvSpPr>
        <p:spPr/>
        <p:txBody>
          <a:bodyPr/>
          <a:lstStyle/>
          <a:p>
            <a:fld id="{B2B1A37F-B79B-4D23-AEFC-6AA3F2860EEE}" type="slidenum">
              <a:rPr lang="en-US" smtClean="0"/>
              <a:t>2</a:t>
            </a:fld>
            <a:endParaRPr lang="en-US"/>
          </a:p>
        </p:txBody>
      </p:sp>
    </p:spTree>
    <p:extLst>
      <p:ext uri="{BB962C8B-B14F-4D97-AF65-F5344CB8AC3E}">
        <p14:creationId xmlns:p14="http://schemas.microsoft.com/office/powerpoint/2010/main" val="1751297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defRPr/>
            </a:pPr>
            <a:r>
              <a:rPr lang="en-US" dirty="0"/>
              <a:t>The proposed water operating budget for 2023 is $7.13 million dollars which generates a small surplus of $982.</a:t>
            </a:r>
          </a:p>
          <a:p>
            <a:pPr defTabSz="921167">
              <a:defRPr/>
            </a:pPr>
            <a:endParaRPr lang="en-US" dirty="0"/>
          </a:p>
          <a:p>
            <a:pPr defTabSz="921167">
              <a:defRPr/>
            </a:pPr>
            <a:r>
              <a:rPr lang="en-US" dirty="0"/>
              <a:t>The water utility has been hit hard with soaring chemical and chlorine costs, which we need in order to treat drinking water.  These costs have increased $142% over 2022 and account for $490,000 of the overall budget increase.  To put this into context, a 1% rate increase in the water utility generates approximately $47,700…so to cover off this increase in chemicals alone would require a 10.3% rate increase.  </a:t>
            </a:r>
          </a:p>
          <a:p>
            <a:pPr defTabSz="921167">
              <a:defRPr/>
            </a:pPr>
            <a:endParaRPr lang="en-US" dirty="0"/>
          </a:p>
          <a:p>
            <a:pPr defTabSz="921167">
              <a:defRPr/>
            </a:pPr>
            <a:r>
              <a:rPr lang="en-US" dirty="0"/>
              <a:t>An additional cost driver in the water utility was the addition of $218,500 of new debt for the water utility’s portion of Giants Head Road reconstruction.  This project was approved by Summerland residents through an alternative approval process and will cost the typical homeowner approximately $42.21 annually.</a:t>
            </a:r>
          </a:p>
          <a:p>
            <a:pPr defTabSz="921167">
              <a:defRPr/>
            </a:pPr>
            <a:endParaRPr lang="en-US" dirty="0"/>
          </a:p>
          <a:p>
            <a:pPr defTabSz="921167">
              <a:defRPr/>
            </a:pPr>
            <a:r>
              <a:rPr lang="en-US" dirty="0"/>
              <a:t>Had council chosen to keep the 10% discount and cover these increased costs through a rate increase, an increase of 17.13% would have been required.</a:t>
            </a:r>
          </a:p>
          <a:p>
            <a:pPr defTabSz="921167">
              <a:defRPr/>
            </a:pPr>
            <a:endParaRPr lang="en-US" dirty="0"/>
          </a:p>
          <a:p>
            <a:pPr defTabSz="921167">
              <a:defRPr/>
            </a:pPr>
            <a:r>
              <a:rPr lang="en-US" dirty="0"/>
              <a:t>No additional asset management reserve contributions are proposed in 2023.</a:t>
            </a:r>
          </a:p>
          <a:p>
            <a:pPr defTabSz="921167">
              <a:defRPr/>
            </a:pPr>
            <a:endParaRPr lang="en-US" dirty="0"/>
          </a:p>
          <a:p>
            <a:pPr defTabSz="921167">
              <a:defRPr/>
            </a:pPr>
            <a:r>
              <a:rPr lang="en-US" dirty="0"/>
              <a:t>The proposed 2023 capital plan is $3.8 million and includes 11 projects.  </a:t>
            </a:r>
          </a:p>
          <a:p>
            <a:pPr defTabSz="921167">
              <a:defRPr/>
            </a:pPr>
            <a:endParaRPr lang="en-US" dirty="0"/>
          </a:p>
          <a:p>
            <a:pPr defTabSz="921167">
              <a:defRPr/>
            </a:pPr>
            <a:endParaRPr lang="en-US" dirty="0"/>
          </a:p>
        </p:txBody>
      </p:sp>
      <p:sp>
        <p:nvSpPr>
          <p:cNvPr id="4" name="Slide Number Placeholder 3"/>
          <p:cNvSpPr>
            <a:spLocks noGrp="1"/>
          </p:cNvSpPr>
          <p:nvPr>
            <p:ph type="sldNum" sz="quarter" idx="5"/>
          </p:nvPr>
        </p:nvSpPr>
        <p:spPr/>
        <p:txBody>
          <a:bodyPr/>
          <a:lstStyle/>
          <a:p>
            <a:fld id="{B2B1A37F-B79B-4D23-AEFC-6AA3F2860EEE}" type="slidenum">
              <a:rPr lang="en-US" smtClean="0"/>
              <a:t>3</a:t>
            </a:fld>
            <a:endParaRPr lang="en-US"/>
          </a:p>
        </p:txBody>
      </p:sp>
    </p:spTree>
    <p:extLst>
      <p:ext uri="{BB962C8B-B14F-4D97-AF65-F5344CB8AC3E}">
        <p14:creationId xmlns:p14="http://schemas.microsoft.com/office/powerpoint/2010/main" val="2834035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defRPr/>
            </a:pPr>
            <a:r>
              <a:rPr lang="en-US" dirty="0"/>
              <a:t>The proposed electric operating budget for 2023 is $15.26 million dollars. </a:t>
            </a:r>
          </a:p>
          <a:p>
            <a:pPr defTabSz="921167">
              <a:defRPr/>
            </a:pPr>
            <a:endParaRPr lang="en-US" dirty="0"/>
          </a:p>
          <a:p>
            <a:pPr defTabSz="921167">
              <a:defRPr/>
            </a:pPr>
            <a:r>
              <a:rPr lang="en-US" dirty="0"/>
              <a:t>Like the water utility, the electrical utility has been hit hard with increased costs.  Wholesale power costs have increased by $753,000 and in total is the single largest expense in the District’s entire budget.  Eliminating the 10% discount allows for a $608,791 asset management contribution.  </a:t>
            </a:r>
          </a:p>
          <a:p>
            <a:pPr defTabSz="921167">
              <a:defRPr/>
            </a:pPr>
            <a:endParaRPr lang="en-US" dirty="0"/>
          </a:p>
          <a:p>
            <a:pPr defTabSz="921167">
              <a:defRPr/>
            </a:pPr>
            <a:r>
              <a:rPr lang="en-US" dirty="0"/>
              <a:t>The proposed 2023 capital plan is $3.83 million and includes 8 projects	</a:t>
            </a:r>
          </a:p>
        </p:txBody>
      </p:sp>
      <p:sp>
        <p:nvSpPr>
          <p:cNvPr id="4" name="Slide Number Placeholder 3"/>
          <p:cNvSpPr>
            <a:spLocks noGrp="1"/>
          </p:cNvSpPr>
          <p:nvPr>
            <p:ph type="sldNum" sz="quarter" idx="5"/>
          </p:nvPr>
        </p:nvSpPr>
        <p:spPr/>
        <p:txBody>
          <a:bodyPr/>
          <a:lstStyle/>
          <a:p>
            <a:fld id="{B2B1A37F-B79B-4D23-AEFC-6AA3F2860EEE}" type="slidenum">
              <a:rPr lang="en-US" smtClean="0"/>
              <a:t>4</a:t>
            </a:fld>
            <a:endParaRPr lang="en-US"/>
          </a:p>
        </p:txBody>
      </p:sp>
    </p:spTree>
    <p:extLst>
      <p:ext uri="{BB962C8B-B14F-4D97-AF65-F5344CB8AC3E}">
        <p14:creationId xmlns:p14="http://schemas.microsoft.com/office/powerpoint/2010/main" val="2216875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thing to note is that the next 3 slides show the effect on a typical home:</a:t>
            </a:r>
          </a:p>
          <a:p>
            <a:endParaRPr lang="en-US" dirty="0"/>
          </a:p>
          <a:p>
            <a:r>
              <a:rPr lang="en-US" dirty="0"/>
              <a:t>Effective annual rate increase is 15.06%</a:t>
            </a:r>
          </a:p>
          <a:p>
            <a:endParaRPr lang="en-US" dirty="0"/>
          </a:p>
          <a:p>
            <a:r>
              <a:rPr lang="en-US" dirty="0"/>
              <a:t>Average annual electrical consumption is 10,800 </a:t>
            </a:r>
            <a:r>
              <a:rPr lang="en-US" dirty="0" err="1"/>
              <a:t>KwH</a:t>
            </a:r>
            <a:r>
              <a:rPr lang="en-US" dirty="0"/>
              <a:t> (average over 2018 – 2020) 900 </a:t>
            </a:r>
            <a:r>
              <a:rPr lang="en-US" dirty="0" err="1"/>
              <a:t>KwH</a:t>
            </a:r>
            <a:r>
              <a:rPr lang="en-US" dirty="0"/>
              <a:t> per month</a:t>
            </a:r>
          </a:p>
          <a:p>
            <a:endParaRPr lang="en-US" dirty="0"/>
          </a:p>
          <a:p>
            <a:endParaRPr lang="en-US" dirty="0"/>
          </a:p>
          <a:p>
            <a:r>
              <a:rPr lang="en-CA" b="1" dirty="0"/>
              <a:t>EXAMPLE AVERAGE HOME</a:t>
            </a:r>
            <a:r>
              <a:rPr lang="en-CA" dirty="0"/>
              <a:t> </a:t>
            </a:r>
            <a:r>
              <a:rPr lang="en-CA" b="1" dirty="0"/>
              <a:t>WATER CONSUMPTION:</a:t>
            </a:r>
            <a:r>
              <a:rPr lang="en-CA" dirty="0"/>
              <a:t> </a:t>
            </a:r>
          </a:p>
          <a:p>
            <a:r>
              <a:rPr lang="en-CA" b="1" dirty="0"/>
              <a:t>January</a:t>
            </a:r>
            <a:r>
              <a:rPr lang="en-CA" dirty="0"/>
              <a:t> 20.47 </a:t>
            </a:r>
          </a:p>
          <a:p>
            <a:r>
              <a:rPr lang="en-CA" b="1" dirty="0"/>
              <a:t>February</a:t>
            </a:r>
            <a:r>
              <a:rPr lang="en-CA" dirty="0"/>
              <a:t> 22.55 </a:t>
            </a:r>
          </a:p>
          <a:p>
            <a:r>
              <a:rPr lang="en-CA" b="1" dirty="0"/>
              <a:t>March</a:t>
            </a:r>
            <a:r>
              <a:rPr lang="en-CA" dirty="0"/>
              <a:t> 15.69 </a:t>
            </a:r>
          </a:p>
          <a:p>
            <a:r>
              <a:rPr lang="en-CA" b="1" dirty="0"/>
              <a:t>April</a:t>
            </a:r>
            <a:r>
              <a:rPr lang="en-CA" dirty="0"/>
              <a:t> 26.96 </a:t>
            </a:r>
          </a:p>
          <a:p>
            <a:r>
              <a:rPr lang="en-CA" b="1" dirty="0"/>
              <a:t>May</a:t>
            </a:r>
            <a:r>
              <a:rPr lang="en-CA" dirty="0"/>
              <a:t> 32.91 </a:t>
            </a:r>
          </a:p>
          <a:p>
            <a:r>
              <a:rPr lang="en-CA" b="1" dirty="0"/>
              <a:t>June</a:t>
            </a:r>
            <a:r>
              <a:rPr lang="en-CA" dirty="0"/>
              <a:t> 68.64 </a:t>
            </a:r>
          </a:p>
          <a:p>
            <a:r>
              <a:rPr lang="en-CA" b="1" dirty="0"/>
              <a:t>July</a:t>
            </a:r>
            <a:r>
              <a:rPr lang="en-CA" dirty="0"/>
              <a:t> 118.54 </a:t>
            </a:r>
          </a:p>
          <a:p>
            <a:r>
              <a:rPr lang="en-CA" b="1" dirty="0"/>
              <a:t>August</a:t>
            </a:r>
            <a:r>
              <a:rPr lang="en-CA" dirty="0"/>
              <a:t> 119.76 </a:t>
            </a:r>
          </a:p>
          <a:p>
            <a:r>
              <a:rPr lang="en-CA" b="1" dirty="0"/>
              <a:t>September</a:t>
            </a:r>
            <a:r>
              <a:rPr lang="en-CA" dirty="0"/>
              <a:t> 96.66 </a:t>
            </a:r>
          </a:p>
          <a:p>
            <a:r>
              <a:rPr lang="en-CA" b="1" dirty="0"/>
              <a:t>October</a:t>
            </a:r>
            <a:r>
              <a:rPr lang="en-CA" dirty="0"/>
              <a:t> 37.87 </a:t>
            </a:r>
          </a:p>
          <a:p>
            <a:r>
              <a:rPr lang="en-CA" b="1" dirty="0"/>
              <a:t>November</a:t>
            </a:r>
            <a:r>
              <a:rPr lang="en-CA" dirty="0"/>
              <a:t> 26.31 </a:t>
            </a:r>
          </a:p>
          <a:p>
            <a:r>
              <a:rPr lang="en-CA" b="1" dirty="0"/>
              <a:t>December</a:t>
            </a:r>
            <a:r>
              <a:rPr lang="en-CA" dirty="0"/>
              <a:t> 31.87 </a:t>
            </a:r>
          </a:p>
          <a:p>
            <a:endParaRPr lang="en-CA" dirty="0"/>
          </a:p>
          <a:p>
            <a:r>
              <a:rPr lang="en-CA" b="1" dirty="0"/>
              <a:t>Total </a:t>
            </a:r>
            <a:r>
              <a:rPr lang="en-CA" dirty="0"/>
              <a:t> 618.23 </a:t>
            </a:r>
            <a:endParaRPr lang="en-US" dirty="0"/>
          </a:p>
        </p:txBody>
      </p:sp>
      <p:sp>
        <p:nvSpPr>
          <p:cNvPr id="4" name="Slide Number Placeholder 3"/>
          <p:cNvSpPr>
            <a:spLocks noGrp="1"/>
          </p:cNvSpPr>
          <p:nvPr>
            <p:ph type="sldNum" sz="quarter" idx="5"/>
          </p:nvPr>
        </p:nvSpPr>
        <p:spPr/>
        <p:txBody>
          <a:bodyPr/>
          <a:lstStyle/>
          <a:p>
            <a:fld id="{B2B1A37F-B79B-4D23-AEFC-6AA3F2860EEE}" type="slidenum">
              <a:rPr lang="en-US" smtClean="0"/>
              <a:t>5</a:t>
            </a:fld>
            <a:endParaRPr lang="en-US"/>
          </a:p>
        </p:txBody>
      </p:sp>
    </p:spTree>
    <p:extLst>
      <p:ext uri="{BB962C8B-B14F-4D97-AF65-F5344CB8AC3E}">
        <p14:creationId xmlns:p14="http://schemas.microsoft.com/office/powerpoint/2010/main" val="709023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Effective annual increase is 10.19%</a:t>
            </a:r>
          </a:p>
          <a:p>
            <a:endParaRPr lang="en-US" dirty="0"/>
          </a:p>
          <a:p>
            <a:r>
              <a:rPr lang="en-US" dirty="0"/>
              <a:t>In a further slide we will look at the financial impact that keeping the 10% discount and raising rates has on those individuals who consistently can’t access the program due to an inability to pay.  The slide will show how these people are in essence, subsidizing those people that can utilize the program. </a:t>
            </a:r>
          </a:p>
        </p:txBody>
      </p:sp>
      <p:sp>
        <p:nvSpPr>
          <p:cNvPr id="4" name="Slide Number Placeholder 3"/>
          <p:cNvSpPr>
            <a:spLocks noGrp="1"/>
          </p:cNvSpPr>
          <p:nvPr>
            <p:ph type="sldNum" sz="quarter" idx="5"/>
          </p:nvPr>
        </p:nvSpPr>
        <p:spPr/>
        <p:txBody>
          <a:bodyPr/>
          <a:lstStyle/>
          <a:p>
            <a:fld id="{B2B1A37F-B79B-4D23-AEFC-6AA3F2860EEE}" type="slidenum">
              <a:rPr lang="en-US" smtClean="0"/>
              <a:t>6</a:t>
            </a:fld>
            <a:endParaRPr lang="en-US"/>
          </a:p>
        </p:txBody>
      </p:sp>
    </p:spTree>
    <p:extLst>
      <p:ext uri="{BB962C8B-B14F-4D97-AF65-F5344CB8AC3E}">
        <p14:creationId xmlns:p14="http://schemas.microsoft.com/office/powerpoint/2010/main" val="15685457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points on this slide:  This is the Scenario that Council ultimately decided to go with.  </a:t>
            </a:r>
          </a:p>
          <a:p>
            <a:endParaRPr lang="en-US" dirty="0"/>
          </a:p>
          <a:p>
            <a:r>
              <a:rPr lang="en-US" u="sng" dirty="0"/>
              <a:t>Water Utility:</a:t>
            </a:r>
          </a:p>
          <a:p>
            <a:pPr marL="172719" indent="-172719">
              <a:buFont typeface="Arial" panose="020B0604020202020204" pitchFamily="34" charset="0"/>
              <a:buChar char="•"/>
            </a:pPr>
            <a:r>
              <a:rPr lang="en-US" dirty="0"/>
              <a:t>4.86% increase in water rates due to approved AAP for Giant’s Head road.  This increase makes up $42.21 of the $138 annual increase.</a:t>
            </a:r>
          </a:p>
          <a:p>
            <a:pPr marL="172719" indent="-172719">
              <a:buFont typeface="Arial" panose="020B0604020202020204" pitchFamily="34" charset="0"/>
              <a:buChar char="•"/>
            </a:pPr>
            <a:endParaRPr lang="en-US" dirty="0"/>
          </a:p>
          <a:p>
            <a:pPr marL="0" indent="0">
              <a:buFont typeface="Arial" panose="020B0604020202020204" pitchFamily="34" charset="0"/>
              <a:buNone/>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There has been a lot of misinformation posted on social media wherein the comments are saying that the District is not only eliminating the 10% discount but is also increasing utility rates by 13%.  This simply is not correct.  As this slides shows, the effective annual rate increase is (which includes the elimination of the 10% discount) is 12.99%</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B2B1A37F-B79B-4D23-AEFC-6AA3F2860EEE}" type="slidenum">
              <a:rPr lang="en-US" smtClean="0"/>
              <a:t>7</a:t>
            </a:fld>
            <a:endParaRPr lang="en-US"/>
          </a:p>
        </p:txBody>
      </p:sp>
    </p:spTree>
    <p:extLst>
      <p:ext uri="{BB962C8B-B14F-4D97-AF65-F5344CB8AC3E}">
        <p14:creationId xmlns:p14="http://schemas.microsoft.com/office/powerpoint/2010/main" val="820536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Much has been said about today’s financial climate and the struggles that people are having with escalating costs.  The District has seen people’s utilization of the 10% discount drop from 96% in 2019 to 93% in 2022.  This slide provides a summary of the previous three scenarios, but instead of a typical resident (that can utilize the 10% discount) this slide shows the financial impact on a person who was unable to utilize the discount in 2022.  it should be important to note that the 2023 calculated amounts for #1 and #3 include a 2% penalty.</a:t>
            </a:r>
          </a:p>
          <a:p>
            <a:endParaRPr lang="en-US" dirty="0"/>
          </a:p>
          <a:p>
            <a:r>
              <a:rPr lang="en-US" dirty="0"/>
              <a:t>Scenario #1: Eliminate the 10% Discount and include asset management Contributions of 5% for water and 3.5% for sewer. </a:t>
            </a:r>
          </a:p>
          <a:p>
            <a:endParaRPr lang="en-US" dirty="0"/>
          </a:p>
          <a:p>
            <a:r>
              <a:rPr lang="en-US" dirty="0"/>
              <a:t>2022:			2023 (amounts without penalty)	</a:t>
            </a:r>
          </a:p>
          <a:p>
            <a:r>
              <a:rPr lang="en-US" dirty="0"/>
              <a:t>Water	$   868.49		$    960.55</a:t>
            </a:r>
          </a:p>
          <a:p>
            <a:r>
              <a:rPr lang="en-US" dirty="0"/>
              <a:t>Sewer	$   440.64		$    456.06</a:t>
            </a:r>
          </a:p>
          <a:p>
            <a:r>
              <a:rPr lang="en-US" dirty="0"/>
              <a:t>Electric	</a:t>
            </a:r>
            <a:r>
              <a:rPr lang="en-US" u="sng" dirty="0"/>
              <a:t>$1,711.44</a:t>
            </a:r>
            <a:r>
              <a:rPr lang="en-US" u="none" dirty="0"/>
              <a:t>		</a:t>
            </a:r>
            <a:r>
              <a:rPr lang="en-US" u="sng" dirty="0"/>
              <a:t>$ 1,711.44</a:t>
            </a:r>
          </a:p>
          <a:p>
            <a:r>
              <a:rPr lang="en-US" u="none" dirty="0"/>
              <a:t>	</a:t>
            </a:r>
            <a:r>
              <a:rPr lang="en-US" u="sng" dirty="0"/>
              <a:t>$3,020.57</a:t>
            </a:r>
            <a:r>
              <a:rPr lang="en-US" u="none" dirty="0"/>
              <a:t>		$ 3,128.05</a:t>
            </a:r>
          </a:p>
          <a:p>
            <a:endParaRPr lang="en-US" u="none" dirty="0"/>
          </a:p>
          <a:p>
            <a:r>
              <a:rPr lang="en-US" u="none" dirty="0"/>
              <a:t>2% Penalty			</a:t>
            </a:r>
            <a:r>
              <a:rPr lang="en-US" u="sng" dirty="0"/>
              <a:t>$     62.56</a:t>
            </a:r>
          </a:p>
          <a:p>
            <a:endParaRPr lang="en-US" u="sng" dirty="0"/>
          </a:p>
          <a:p>
            <a:endParaRPr lang="en-US"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Scenario #2:  Keep 10% discount and raise rates to cover operational deficits.</a:t>
            </a:r>
          </a:p>
          <a:p>
            <a:endParaRPr lang="en-US" dirty="0"/>
          </a:p>
          <a:p>
            <a:r>
              <a:rPr lang="en-US" dirty="0"/>
              <a:t>2022:			2023 (amounts without penalty)	</a:t>
            </a:r>
          </a:p>
          <a:p>
            <a:r>
              <a:rPr lang="en-US" dirty="0"/>
              <a:t>Water	$   868.49		$  1017.26</a:t>
            </a:r>
          </a:p>
          <a:p>
            <a:r>
              <a:rPr lang="en-US" dirty="0"/>
              <a:t>Sewer	$   440.64		$    468.66</a:t>
            </a:r>
          </a:p>
          <a:p>
            <a:r>
              <a:rPr lang="en-US" dirty="0"/>
              <a:t>Electric	</a:t>
            </a:r>
            <a:r>
              <a:rPr lang="en-US" u="sng" dirty="0"/>
              <a:t>$1,711.44</a:t>
            </a:r>
            <a:r>
              <a:rPr lang="en-US" u="none" dirty="0"/>
              <a:t>		</a:t>
            </a:r>
            <a:r>
              <a:rPr lang="en-US" u="sng" dirty="0"/>
              <a:t>$ 1,842.37</a:t>
            </a:r>
          </a:p>
          <a:p>
            <a:r>
              <a:rPr lang="en-US" u="none" dirty="0"/>
              <a:t>	</a:t>
            </a:r>
            <a:r>
              <a:rPr lang="en-US" u="sng" dirty="0"/>
              <a:t>$3,020.57</a:t>
            </a:r>
            <a:r>
              <a:rPr lang="en-US" u="none" dirty="0"/>
              <a:t>		$ 3,328.29</a:t>
            </a:r>
          </a:p>
          <a:p>
            <a:endParaRPr lang="en-US" u="none" dirty="0"/>
          </a:p>
          <a:p>
            <a:r>
              <a:rPr lang="en-US" u="none" dirty="0"/>
              <a:t>No penalty in scenario #2 as still a discount </a:t>
            </a:r>
            <a:endParaRPr lang="en-US" u="sng" dirty="0"/>
          </a:p>
          <a:p>
            <a:endParaRPr lang="en-US"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Scenario #3:  Eliminate 10% discount and only have a 4.86% water rate increase for new Giants Head Road debt.</a:t>
            </a:r>
          </a:p>
          <a:p>
            <a:endParaRPr lang="en-US" dirty="0"/>
          </a:p>
          <a:p>
            <a:r>
              <a:rPr lang="en-US" dirty="0"/>
              <a:t>2022:			2023 (amounts without penalty)	</a:t>
            </a:r>
          </a:p>
          <a:p>
            <a:r>
              <a:rPr lang="en-US" dirty="0"/>
              <a:t>Water	$   868.49		$    919.73</a:t>
            </a:r>
          </a:p>
          <a:p>
            <a:r>
              <a:rPr lang="en-US" dirty="0"/>
              <a:t>Sewer	$   440.64		$    440.64</a:t>
            </a:r>
          </a:p>
          <a:p>
            <a:r>
              <a:rPr lang="en-US" dirty="0"/>
              <a:t>Electric	</a:t>
            </a:r>
            <a:r>
              <a:rPr lang="en-US" u="sng" dirty="0"/>
              <a:t>$1,711.44</a:t>
            </a:r>
            <a:r>
              <a:rPr lang="en-US" u="none" dirty="0"/>
              <a:t>		</a:t>
            </a:r>
            <a:r>
              <a:rPr lang="en-US" u="sng" dirty="0"/>
              <a:t>$ 1,711.44</a:t>
            </a:r>
          </a:p>
          <a:p>
            <a:r>
              <a:rPr lang="en-US" u="none" dirty="0"/>
              <a:t>	</a:t>
            </a:r>
            <a:r>
              <a:rPr lang="en-US" u="sng" dirty="0"/>
              <a:t>$3,020.57</a:t>
            </a:r>
            <a:r>
              <a:rPr lang="en-US" u="none" dirty="0"/>
              <a:t>		$ 3,071.81</a:t>
            </a:r>
          </a:p>
          <a:p>
            <a:endParaRPr lang="en-US" u="none" dirty="0"/>
          </a:p>
          <a:p>
            <a:r>
              <a:rPr lang="en-US" u="none" dirty="0"/>
              <a:t>2% Penalty			</a:t>
            </a:r>
            <a:r>
              <a:rPr lang="en-US" u="sng" dirty="0"/>
              <a:t>$     61.44</a:t>
            </a:r>
          </a:p>
          <a:p>
            <a:endParaRPr lang="en-US" u="sng" dirty="0"/>
          </a:p>
        </p:txBody>
      </p:sp>
      <p:sp>
        <p:nvSpPr>
          <p:cNvPr id="4" name="Slide Number Placeholder 3"/>
          <p:cNvSpPr>
            <a:spLocks noGrp="1"/>
          </p:cNvSpPr>
          <p:nvPr>
            <p:ph type="sldNum" sz="quarter" idx="5"/>
          </p:nvPr>
        </p:nvSpPr>
        <p:spPr/>
        <p:txBody>
          <a:bodyPr/>
          <a:lstStyle/>
          <a:p>
            <a:fld id="{B2B1A37F-B79B-4D23-AEFC-6AA3F2860EEE}" type="slidenum">
              <a:rPr lang="en-US" smtClean="0"/>
              <a:t>8</a:t>
            </a:fld>
            <a:endParaRPr lang="en-US"/>
          </a:p>
        </p:txBody>
      </p:sp>
    </p:spTree>
    <p:extLst>
      <p:ext uri="{BB962C8B-B14F-4D97-AF65-F5344CB8AC3E}">
        <p14:creationId xmlns:p14="http://schemas.microsoft.com/office/powerpoint/2010/main" val="7172094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fld id="{B2B1A37F-B79B-4D23-AEFC-6AA3F2860EEE}" type="slidenum">
              <a:rPr lang="en-US" smtClean="0"/>
              <a:t>9</a:t>
            </a:fld>
            <a:endParaRPr lang="en-US"/>
          </a:p>
        </p:txBody>
      </p:sp>
    </p:spTree>
    <p:extLst>
      <p:ext uri="{BB962C8B-B14F-4D97-AF65-F5344CB8AC3E}">
        <p14:creationId xmlns:p14="http://schemas.microsoft.com/office/powerpoint/2010/main" val="1458063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FC04F1-141D-4052-93D3-90DE64287A05}" type="datetime1">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39178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E79463-0A80-4BBB-B9DA-0C7A03483842}" type="datetime1">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3864419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7972E8-5CE8-4623-A99A-996F7569FFC5}" type="datetime1">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2469813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B497EB-9792-4601-8A48-0086C0F01C25}" type="datetime1">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3417962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9A39DE1-CB9C-4093-901D-F1F79E3F43D1}" type="datetime1">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3059069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2264069"/>
            <a:ext cx="5384800" cy="38620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2264069"/>
            <a:ext cx="5384800" cy="38620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2314F-7607-49E0-A5DB-08A1A4C1F74D}" type="datetime1">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84131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2284329"/>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924091"/>
            <a:ext cx="5386917" cy="320207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6" y="2273866"/>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923426"/>
            <a:ext cx="5389033" cy="32027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886AE8-93C5-4CF3-83C8-FFBB80AA8F0B}" type="datetime1">
              <a:rPr lang="en-US" smtClean="0"/>
              <a:t>12/12/2022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2103947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B6274-B7AC-49D4-B3DC-D301578F6845}" type="datetime1">
              <a:rPr lang="en-US" smtClean="0"/>
              <a:t>12/12/2022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2830456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5AB35-7A25-4CAA-B683-3233E87F01EC}" type="datetime1">
              <a:rPr lang="en-US" smtClean="0"/>
              <a:t>12/12/2022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755753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1122913"/>
            <a:ext cx="4011084"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2284964"/>
            <a:ext cx="4011084" cy="38412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C5F5F-8CD3-44A4-B85F-530DC6005EE4}" type="datetime1">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4022308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1143000"/>
            <a:ext cx="7315200"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B9F3941-AB96-4012-9708-A6C7582241F8}" type="datetime1">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10D417-EFB3-410A-860E-5F1B7B9033ED}" type="slidenum">
              <a:rPr lang="en-US" smtClean="0"/>
              <a:t>‹#›</a:t>
            </a:fld>
            <a:endParaRPr lang="en-US"/>
          </a:p>
        </p:txBody>
      </p:sp>
    </p:spTree>
    <p:extLst>
      <p:ext uri="{BB962C8B-B14F-4D97-AF65-F5344CB8AC3E}">
        <p14:creationId xmlns:p14="http://schemas.microsoft.com/office/powerpoint/2010/main" val="1447734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121069"/>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2264070"/>
            <a:ext cx="10972800" cy="386209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A3A8B1-0F63-411F-9288-417A9684627B}" type="datetime1">
              <a:rPr lang="en-US" smtClean="0"/>
              <a:t>12/12/2022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10D417-EFB3-410A-860E-5F1B7B9033ED}" type="slidenum">
              <a:rPr lang="en-US" smtClean="0"/>
              <a:t>‹#›</a:t>
            </a:fld>
            <a:endParaRPr lang="en-US"/>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06400" y="127245"/>
            <a:ext cx="2992582" cy="980902"/>
          </a:xfrm>
          <a:prstGeom prst="rect">
            <a:avLst/>
          </a:prstGeom>
        </p:spPr>
      </p:pic>
    </p:spTree>
    <p:extLst>
      <p:ext uri="{BB962C8B-B14F-4D97-AF65-F5344CB8AC3E}">
        <p14:creationId xmlns:p14="http://schemas.microsoft.com/office/powerpoint/2010/main" val="287093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publicdomainpictures.net/view-image.php?image=2960&amp;picture=help&amp;large=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2FB163-BB08-495E-829A-080D9C4DBA33}"/>
              </a:ext>
            </a:extLst>
          </p:cNvPr>
          <p:cNvSpPr>
            <a:spLocks noGrp="1"/>
          </p:cNvSpPr>
          <p:nvPr>
            <p:ph idx="1"/>
          </p:nvPr>
        </p:nvSpPr>
        <p:spPr>
          <a:xfrm>
            <a:off x="609600" y="2204864"/>
            <a:ext cx="10972800" cy="2851292"/>
          </a:xfrm>
        </p:spPr>
        <p:txBody>
          <a:bodyPr>
            <a:normAutofit/>
          </a:bodyPr>
          <a:lstStyle/>
          <a:p>
            <a:pPr marL="0" lvl="0" indent="0" algn="ctr">
              <a:buNone/>
            </a:pPr>
            <a:r>
              <a:rPr lang="en-CA" sz="4800" dirty="0"/>
              <a:t>Proposed 2023 Water, Sewer &amp; Electrical Rate Increases</a:t>
            </a:r>
            <a:endParaRPr lang="en-US" sz="4800" b="1" i="1" dirty="0"/>
          </a:p>
        </p:txBody>
      </p:sp>
      <p:sp>
        <p:nvSpPr>
          <p:cNvPr id="5" name="Slide Number Placeholder 4">
            <a:extLst>
              <a:ext uri="{FF2B5EF4-FFF2-40B4-BE49-F238E27FC236}">
                <a16:creationId xmlns:a16="http://schemas.microsoft.com/office/drawing/2014/main" id="{A95D349C-1330-4306-9FCE-12B193B0CABA}"/>
              </a:ext>
            </a:extLst>
          </p:cNvPr>
          <p:cNvSpPr>
            <a:spLocks noGrp="1"/>
          </p:cNvSpPr>
          <p:nvPr>
            <p:ph type="sldNum" sz="quarter" idx="12"/>
          </p:nvPr>
        </p:nvSpPr>
        <p:spPr/>
        <p:txBody>
          <a:bodyPr/>
          <a:lstStyle/>
          <a:p>
            <a:fld id="{0C10D417-EFB3-410A-860E-5F1B7B9033ED}" type="slidenum">
              <a:rPr lang="en-US" smtClean="0"/>
              <a:t>1</a:t>
            </a:fld>
            <a:endParaRPr lang="en-US"/>
          </a:p>
        </p:txBody>
      </p:sp>
    </p:spTree>
    <p:extLst>
      <p:ext uri="{BB962C8B-B14F-4D97-AF65-F5344CB8AC3E}">
        <p14:creationId xmlns:p14="http://schemas.microsoft.com/office/powerpoint/2010/main" val="4075625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FAFFDE9-AC40-466B-8F60-305696E4AC76}"/>
              </a:ext>
            </a:extLst>
          </p:cNvPr>
          <p:cNvSpPr/>
          <p:nvPr/>
        </p:nvSpPr>
        <p:spPr>
          <a:xfrm>
            <a:off x="191344" y="72008"/>
            <a:ext cx="3456384" cy="15567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5" name="Picture 4" descr="A picture containing LEGO&#10;&#10;Description automatically generated">
            <a:extLst>
              <a:ext uri="{FF2B5EF4-FFF2-40B4-BE49-F238E27FC236}">
                <a16:creationId xmlns:a16="http://schemas.microsoft.com/office/drawing/2014/main" id="{88E2B36D-BDAD-4AEF-BBA2-9DB496C0D388}"/>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10751"/>
          <a:stretch/>
        </p:blipFill>
        <p:spPr>
          <a:xfrm>
            <a:off x="1295484" y="72008"/>
            <a:ext cx="9601032" cy="6785992"/>
          </a:xfrm>
          <a:prstGeom prst="rect">
            <a:avLst/>
          </a:prstGeom>
        </p:spPr>
      </p:pic>
      <p:sp>
        <p:nvSpPr>
          <p:cNvPr id="2" name="Slide Number Placeholder 1">
            <a:extLst>
              <a:ext uri="{FF2B5EF4-FFF2-40B4-BE49-F238E27FC236}">
                <a16:creationId xmlns:a16="http://schemas.microsoft.com/office/drawing/2014/main" id="{BF2964A3-C701-42C4-AE30-7FB187FD4D38}"/>
              </a:ext>
            </a:extLst>
          </p:cNvPr>
          <p:cNvSpPr>
            <a:spLocks noGrp="1"/>
          </p:cNvSpPr>
          <p:nvPr>
            <p:ph type="sldNum" sz="quarter" idx="12"/>
          </p:nvPr>
        </p:nvSpPr>
        <p:spPr/>
        <p:txBody>
          <a:bodyPr/>
          <a:lstStyle/>
          <a:p>
            <a:fld id="{0C10D417-EFB3-410A-860E-5F1B7B9033ED}" type="slidenum">
              <a:rPr lang="en-US" smtClean="0"/>
              <a:t>10</a:t>
            </a:fld>
            <a:endParaRPr lang="en-US"/>
          </a:p>
        </p:txBody>
      </p:sp>
    </p:spTree>
    <p:extLst>
      <p:ext uri="{BB962C8B-B14F-4D97-AF65-F5344CB8AC3E}">
        <p14:creationId xmlns:p14="http://schemas.microsoft.com/office/powerpoint/2010/main" val="3406852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9A6C7-4C7B-478F-814E-81AF33705F97}"/>
              </a:ext>
            </a:extLst>
          </p:cNvPr>
          <p:cNvSpPr>
            <a:spLocks noGrp="1"/>
          </p:cNvSpPr>
          <p:nvPr>
            <p:ph type="title"/>
          </p:nvPr>
        </p:nvSpPr>
        <p:spPr>
          <a:xfrm>
            <a:off x="3431704" y="0"/>
            <a:ext cx="7574632" cy="1143000"/>
          </a:xfrm>
        </p:spPr>
        <p:txBody>
          <a:bodyPr/>
          <a:lstStyle/>
          <a:p>
            <a:r>
              <a:rPr lang="en-US" dirty="0"/>
              <a:t>2023 Sewer Budget</a:t>
            </a:r>
          </a:p>
        </p:txBody>
      </p:sp>
      <p:sp>
        <p:nvSpPr>
          <p:cNvPr id="3" name="Content Placeholder 2">
            <a:extLst>
              <a:ext uri="{FF2B5EF4-FFF2-40B4-BE49-F238E27FC236}">
                <a16:creationId xmlns:a16="http://schemas.microsoft.com/office/drawing/2014/main" id="{02D4B832-B9F7-4871-A80A-158D650A566C}"/>
              </a:ext>
            </a:extLst>
          </p:cNvPr>
          <p:cNvSpPr>
            <a:spLocks noGrp="1"/>
          </p:cNvSpPr>
          <p:nvPr>
            <p:ph idx="1"/>
          </p:nvPr>
        </p:nvSpPr>
        <p:spPr>
          <a:xfrm>
            <a:off x="609600" y="1772816"/>
            <a:ext cx="10972800" cy="4752528"/>
          </a:xfrm>
        </p:spPr>
        <p:txBody>
          <a:bodyPr>
            <a:normAutofit/>
          </a:bodyPr>
          <a:lstStyle/>
          <a:p>
            <a:pPr marL="0" indent="0">
              <a:buNone/>
            </a:pPr>
            <a:r>
              <a:rPr lang="en-US" b="1" u="sng" dirty="0"/>
              <a:t>2023 Operational Budget</a:t>
            </a:r>
          </a:p>
          <a:p>
            <a:pPr marL="0" indent="0">
              <a:buNone/>
            </a:pPr>
            <a:r>
              <a:rPr lang="en-US" dirty="0"/>
              <a:t>Revenues		$3.38 million </a:t>
            </a:r>
          </a:p>
          <a:p>
            <a:pPr marL="0" indent="0">
              <a:buNone/>
            </a:pPr>
            <a:r>
              <a:rPr lang="en-US" dirty="0"/>
              <a:t>Expenses		$3.38 million</a:t>
            </a:r>
          </a:p>
          <a:p>
            <a:pPr marL="0" indent="0">
              <a:buNone/>
            </a:pPr>
            <a:endParaRPr lang="en-US" sz="1100" dirty="0"/>
          </a:p>
          <a:p>
            <a:pPr marL="0" indent="0">
              <a:buNone/>
            </a:pPr>
            <a:r>
              <a:rPr lang="en-US" dirty="0"/>
              <a:t>Asset Management Reserve Contribution	$52,308</a:t>
            </a:r>
            <a:endParaRPr lang="en-US" sz="2000" dirty="0"/>
          </a:p>
          <a:p>
            <a:pPr marL="0" indent="0">
              <a:buNone/>
            </a:pPr>
            <a:endParaRPr lang="en-US" sz="2000" dirty="0"/>
          </a:p>
          <a:p>
            <a:pPr marL="0" indent="0">
              <a:buNone/>
            </a:pPr>
            <a:endParaRPr lang="en-US" sz="2000" dirty="0"/>
          </a:p>
          <a:p>
            <a:pPr marL="0" indent="0">
              <a:buNone/>
            </a:pPr>
            <a:r>
              <a:rPr lang="en-US" b="1" u="sng" dirty="0"/>
              <a:t>2023 Capital Plan</a:t>
            </a:r>
            <a:r>
              <a:rPr lang="en-US" dirty="0"/>
              <a:t>		$860,000</a:t>
            </a:r>
          </a:p>
          <a:p>
            <a:pPr marL="0" indent="0">
              <a:buNone/>
            </a:pPr>
            <a:endParaRPr lang="en-US" dirty="0"/>
          </a:p>
          <a:p>
            <a:endParaRPr lang="en-US" dirty="0"/>
          </a:p>
        </p:txBody>
      </p:sp>
      <p:pic>
        <p:nvPicPr>
          <p:cNvPr id="4" name="Picture 3">
            <a:extLst>
              <a:ext uri="{FF2B5EF4-FFF2-40B4-BE49-F238E27FC236}">
                <a16:creationId xmlns:a16="http://schemas.microsoft.com/office/drawing/2014/main" id="{776B8F43-CA1F-4948-984E-3729036E3E88}"/>
              </a:ext>
            </a:extLst>
          </p:cNvPr>
          <p:cNvPicPr>
            <a:picLocks noChangeAspect="1"/>
          </p:cNvPicPr>
          <p:nvPr/>
        </p:nvPicPr>
        <p:blipFill>
          <a:blip r:embed="rId3"/>
          <a:stretch>
            <a:fillRect/>
          </a:stretch>
        </p:blipFill>
        <p:spPr>
          <a:xfrm>
            <a:off x="10920536" y="184217"/>
            <a:ext cx="1085714" cy="1095238"/>
          </a:xfrm>
          <a:prstGeom prst="rect">
            <a:avLst/>
          </a:prstGeom>
        </p:spPr>
      </p:pic>
      <p:sp>
        <p:nvSpPr>
          <p:cNvPr id="5" name="Slide Number Placeholder 4">
            <a:extLst>
              <a:ext uri="{FF2B5EF4-FFF2-40B4-BE49-F238E27FC236}">
                <a16:creationId xmlns:a16="http://schemas.microsoft.com/office/drawing/2014/main" id="{DE7E9776-39F7-49EB-A24E-6EB175D0FA03}"/>
              </a:ext>
            </a:extLst>
          </p:cNvPr>
          <p:cNvSpPr>
            <a:spLocks noGrp="1"/>
          </p:cNvSpPr>
          <p:nvPr>
            <p:ph type="sldNum" sz="quarter" idx="12"/>
          </p:nvPr>
        </p:nvSpPr>
        <p:spPr/>
        <p:txBody>
          <a:bodyPr/>
          <a:lstStyle/>
          <a:p>
            <a:fld id="{0C10D417-EFB3-410A-860E-5F1B7B9033ED}" type="slidenum">
              <a:rPr lang="en-US" smtClean="0"/>
              <a:t>2</a:t>
            </a:fld>
            <a:endParaRPr lang="en-US"/>
          </a:p>
        </p:txBody>
      </p:sp>
    </p:spTree>
    <p:extLst>
      <p:ext uri="{BB962C8B-B14F-4D97-AF65-F5344CB8AC3E}">
        <p14:creationId xmlns:p14="http://schemas.microsoft.com/office/powerpoint/2010/main" val="331935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9A6C7-4C7B-478F-814E-81AF33705F97}"/>
              </a:ext>
            </a:extLst>
          </p:cNvPr>
          <p:cNvSpPr>
            <a:spLocks noGrp="1"/>
          </p:cNvSpPr>
          <p:nvPr>
            <p:ph type="title"/>
          </p:nvPr>
        </p:nvSpPr>
        <p:spPr>
          <a:xfrm>
            <a:off x="3417912" y="0"/>
            <a:ext cx="7502624" cy="1143000"/>
          </a:xfrm>
        </p:spPr>
        <p:txBody>
          <a:bodyPr/>
          <a:lstStyle/>
          <a:p>
            <a:r>
              <a:rPr lang="en-US" dirty="0"/>
              <a:t>2023 Water Budget</a:t>
            </a:r>
          </a:p>
        </p:txBody>
      </p:sp>
      <p:sp>
        <p:nvSpPr>
          <p:cNvPr id="3" name="Content Placeholder 2">
            <a:extLst>
              <a:ext uri="{FF2B5EF4-FFF2-40B4-BE49-F238E27FC236}">
                <a16:creationId xmlns:a16="http://schemas.microsoft.com/office/drawing/2014/main" id="{02D4B832-B9F7-4871-A80A-158D650A566C}"/>
              </a:ext>
            </a:extLst>
          </p:cNvPr>
          <p:cNvSpPr>
            <a:spLocks noGrp="1"/>
          </p:cNvSpPr>
          <p:nvPr>
            <p:ph idx="1"/>
          </p:nvPr>
        </p:nvSpPr>
        <p:spPr>
          <a:xfrm>
            <a:off x="609600" y="1844824"/>
            <a:ext cx="10972800" cy="4464496"/>
          </a:xfrm>
        </p:spPr>
        <p:txBody>
          <a:bodyPr>
            <a:normAutofit/>
          </a:bodyPr>
          <a:lstStyle/>
          <a:p>
            <a:pPr marL="0" indent="0">
              <a:buNone/>
            </a:pPr>
            <a:r>
              <a:rPr lang="en-US" b="1" u="sng" dirty="0"/>
              <a:t>2023 Operational Budget</a:t>
            </a:r>
          </a:p>
          <a:p>
            <a:pPr marL="0" indent="0">
              <a:buNone/>
            </a:pPr>
            <a:r>
              <a:rPr lang="en-US" dirty="0"/>
              <a:t>Revenues		$7.13 million </a:t>
            </a:r>
          </a:p>
          <a:p>
            <a:pPr marL="0" indent="0">
              <a:buNone/>
            </a:pPr>
            <a:r>
              <a:rPr lang="en-US" dirty="0"/>
              <a:t>Expenses		$7.13 million</a:t>
            </a:r>
          </a:p>
          <a:p>
            <a:pPr marL="0" indent="0">
              <a:buNone/>
            </a:pPr>
            <a:endParaRPr lang="en-US" sz="1100" dirty="0"/>
          </a:p>
          <a:p>
            <a:pPr marL="0" indent="0">
              <a:buNone/>
            </a:pPr>
            <a:r>
              <a:rPr lang="en-US" dirty="0"/>
              <a:t>Surplus		$ 982	</a:t>
            </a:r>
            <a:r>
              <a:rPr lang="en-US" sz="2000" dirty="0"/>
              <a:t>(required a 4.86% rate increase for Giants Head Rd Debt)</a:t>
            </a:r>
          </a:p>
          <a:p>
            <a:pPr marL="0" indent="0">
              <a:buNone/>
            </a:pPr>
            <a:endParaRPr lang="en-US" sz="2000" dirty="0"/>
          </a:p>
          <a:p>
            <a:pPr marL="0" indent="0">
              <a:buNone/>
            </a:pPr>
            <a:r>
              <a:rPr lang="en-US" dirty="0"/>
              <a:t>No Asset Management Reserve Contribution</a:t>
            </a:r>
          </a:p>
          <a:p>
            <a:pPr marL="0" indent="0">
              <a:buNone/>
            </a:pPr>
            <a:endParaRPr lang="en-US" sz="2000" dirty="0"/>
          </a:p>
          <a:p>
            <a:pPr marL="0" indent="0">
              <a:buNone/>
            </a:pPr>
            <a:r>
              <a:rPr lang="en-US" b="1" u="sng" dirty="0"/>
              <a:t>2023 Capital Plan</a:t>
            </a:r>
            <a:r>
              <a:rPr lang="en-US" dirty="0"/>
              <a:t>		$3,818,500</a:t>
            </a:r>
          </a:p>
          <a:p>
            <a:endParaRPr lang="en-US" dirty="0"/>
          </a:p>
        </p:txBody>
      </p:sp>
      <p:pic>
        <p:nvPicPr>
          <p:cNvPr id="4" name="Picture 3">
            <a:extLst>
              <a:ext uri="{FF2B5EF4-FFF2-40B4-BE49-F238E27FC236}">
                <a16:creationId xmlns:a16="http://schemas.microsoft.com/office/drawing/2014/main" id="{20690C73-1810-42B2-9CEC-552DE5387F4E}"/>
              </a:ext>
            </a:extLst>
          </p:cNvPr>
          <p:cNvPicPr>
            <a:picLocks noChangeAspect="1"/>
          </p:cNvPicPr>
          <p:nvPr/>
        </p:nvPicPr>
        <p:blipFill>
          <a:blip r:embed="rId3"/>
          <a:stretch>
            <a:fillRect/>
          </a:stretch>
        </p:blipFill>
        <p:spPr>
          <a:xfrm>
            <a:off x="10920536" y="196844"/>
            <a:ext cx="1085714" cy="1085714"/>
          </a:xfrm>
          <a:prstGeom prst="rect">
            <a:avLst/>
          </a:prstGeom>
        </p:spPr>
      </p:pic>
      <p:sp>
        <p:nvSpPr>
          <p:cNvPr id="5" name="Slide Number Placeholder 4">
            <a:extLst>
              <a:ext uri="{FF2B5EF4-FFF2-40B4-BE49-F238E27FC236}">
                <a16:creationId xmlns:a16="http://schemas.microsoft.com/office/drawing/2014/main" id="{53497BED-37E6-4B00-85F5-FB8195552560}"/>
              </a:ext>
            </a:extLst>
          </p:cNvPr>
          <p:cNvSpPr>
            <a:spLocks noGrp="1"/>
          </p:cNvSpPr>
          <p:nvPr>
            <p:ph type="sldNum" sz="quarter" idx="12"/>
          </p:nvPr>
        </p:nvSpPr>
        <p:spPr/>
        <p:txBody>
          <a:bodyPr/>
          <a:lstStyle/>
          <a:p>
            <a:fld id="{0C10D417-EFB3-410A-860E-5F1B7B9033ED}" type="slidenum">
              <a:rPr lang="en-US" smtClean="0"/>
              <a:t>3</a:t>
            </a:fld>
            <a:endParaRPr lang="en-US"/>
          </a:p>
        </p:txBody>
      </p:sp>
    </p:spTree>
    <p:extLst>
      <p:ext uri="{BB962C8B-B14F-4D97-AF65-F5344CB8AC3E}">
        <p14:creationId xmlns:p14="http://schemas.microsoft.com/office/powerpoint/2010/main" val="3040156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9A6C7-4C7B-478F-814E-81AF33705F97}"/>
              </a:ext>
            </a:extLst>
          </p:cNvPr>
          <p:cNvSpPr>
            <a:spLocks noGrp="1"/>
          </p:cNvSpPr>
          <p:nvPr>
            <p:ph type="title"/>
          </p:nvPr>
        </p:nvSpPr>
        <p:spPr>
          <a:xfrm>
            <a:off x="3503712" y="0"/>
            <a:ext cx="7502624" cy="1143000"/>
          </a:xfrm>
        </p:spPr>
        <p:txBody>
          <a:bodyPr/>
          <a:lstStyle/>
          <a:p>
            <a:r>
              <a:rPr lang="en-US" dirty="0"/>
              <a:t>2023 Electric Budget</a:t>
            </a:r>
          </a:p>
        </p:txBody>
      </p:sp>
      <p:sp>
        <p:nvSpPr>
          <p:cNvPr id="3" name="Content Placeholder 2">
            <a:extLst>
              <a:ext uri="{FF2B5EF4-FFF2-40B4-BE49-F238E27FC236}">
                <a16:creationId xmlns:a16="http://schemas.microsoft.com/office/drawing/2014/main" id="{02D4B832-B9F7-4871-A80A-158D650A566C}"/>
              </a:ext>
            </a:extLst>
          </p:cNvPr>
          <p:cNvSpPr>
            <a:spLocks noGrp="1"/>
          </p:cNvSpPr>
          <p:nvPr>
            <p:ph idx="1"/>
          </p:nvPr>
        </p:nvSpPr>
        <p:spPr>
          <a:xfrm>
            <a:off x="609600" y="1988840"/>
            <a:ext cx="10972800" cy="4536504"/>
          </a:xfrm>
        </p:spPr>
        <p:txBody>
          <a:bodyPr/>
          <a:lstStyle/>
          <a:p>
            <a:pPr marL="0" indent="0">
              <a:buNone/>
            </a:pPr>
            <a:r>
              <a:rPr lang="en-US" b="1" u="sng" dirty="0"/>
              <a:t>2023 Operational Budget</a:t>
            </a:r>
          </a:p>
          <a:p>
            <a:pPr marL="0" indent="0">
              <a:buNone/>
            </a:pPr>
            <a:r>
              <a:rPr lang="en-US" dirty="0"/>
              <a:t>Revenues		$15.26 million </a:t>
            </a:r>
          </a:p>
          <a:p>
            <a:pPr marL="0" indent="0">
              <a:buNone/>
            </a:pPr>
            <a:r>
              <a:rPr lang="en-US" dirty="0"/>
              <a:t>Expenses		$15.26 million</a:t>
            </a:r>
          </a:p>
          <a:p>
            <a:pPr marL="0" indent="0">
              <a:buNone/>
            </a:pPr>
            <a:endParaRPr lang="en-US" sz="1100" dirty="0"/>
          </a:p>
          <a:p>
            <a:pPr marL="0" indent="0">
              <a:buNone/>
            </a:pPr>
            <a:r>
              <a:rPr lang="en-US" dirty="0"/>
              <a:t>Asset Management Reserve Contribution	$608,791</a:t>
            </a:r>
            <a:endParaRPr lang="en-US" sz="2000" dirty="0"/>
          </a:p>
          <a:p>
            <a:pPr marL="0" indent="0">
              <a:buNone/>
            </a:pPr>
            <a:endParaRPr lang="en-US" sz="2000" dirty="0"/>
          </a:p>
          <a:p>
            <a:pPr marL="0" indent="0">
              <a:buNone/>
            </a:pPr>
            <a:r>
              <a:rPr lang="en-US" b="1" u="sng" dirty="0"/>
              <a:t>2023 Capital Plan</a:t>
            </a:r>
            <a:r>
              <a:rPr lang="en-US" dirty="0"/>
              <a:t>		$3,830,000</a:t>
            </a:r>
          </a:p>
          <a:p>
            <a:pPr marL="0" indent="0">
              <a:buNone/>
            </a:pPr>
            <a:endParaRPr lang="en-US" dirty="0"/>
          </a:p>
          <a:p>
            <a:endParaRPr lang="en-US" dirty="0"/>
          </a:p>
        </p:txBody>
      </p:sp>
      <p:pic>
        <p:nvPicPr>
          <p:cNvPr id="4" name="Picture 3">
            <a:extLst>
              <a:ext uri="{FF2B5EF4-FFF2-40B4-BE49-F238E27FC236}">
                <a16:creationId xmlns:a16="http://schemas.microsoft.com/office/drawing/2014/main" id="{CC2B7A04-4D26-40E7-AFEE-442A62ED05F0}"/>
              </a:ext>
            </a:extLst>
          </p:cNvPr>
          <p:cNvPicPr preferRelativeResize="0">
            <a:picLocks noChangeAspect="1"/>
          </p:cNvPicPr>
          <p:nvPr/>
        </p:nvPicPr>
        <p:blipFill>
          <a:blip r:embed="rId3"/>
          <a:stretch>
            <a:fillRect/>
          </a:stretch>
        </p:blipFill>
        <p:spPr>
          <a:xfrm>
            <a:off x="10920536" y="187768"/>
            <a:ext cx="1088136" cy="1088136"/>
          </a:xfrm>
          <a:prstGeom prst="rect">
            <a:avLst/>
          </a:prstGeom>
        </p:spPr>
      </p:pic>
      <p:sp>
        <p:nvSpPr>
          <p:cNvPr id="5" name="Slide Number Placeholder 4">
            <a:extLst>
              <a:ext uri="{FF2B5EF4-FFF2-40B4-BE49-F238E27FC236}">
                <a16:creationId xmlns:a16="http://schemas.microsoft.com/office/drawing/2014/main" id="{857FBEF1-6DBB-47C5-B424-1CD9FAAA0586}"/>
              </a:ext>
            </a:extLst>
          </p:cNvPr>
          <p:cNvSpPr>
            <a:spLocks noGrp="1"/>
          </p:cNvSpPr>
          <p:nvPr>
            <p:ph type="sldNum" sz="quarter" idx="12"/>
          </p:nvPr>
        </p:nvSpPr>
        <p:spPr/>
        <p:txBody>
          <a:bodyPr/>
          <a:lstStyle/>
          <a:p>
            <a:fld id="{0C10D417-EFB3-410A-860E-5F1B7B9033ED}" type="slidenum">
              <a:rPr lang="en-US" smtClean="0"/>
              <a:t>4</a:t>
            </a:fld>
            <a:endParaRPr lang="en-US"/>
          </a:p>
        </p:txBody>
      </p:sp>
    </p:spTree>
    <p:extLst>
      <p:ext uri="{BB962C8B-B14F-4D97-AF65-F5344CB8AC3E}">
        <p14:creationId xmlns:p14="http://schemas.microsoft.com/office/powerpoint/2010/main" val="3563896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31704" y="21744"/>
            <a:ext cx="8352928" cy="1143000"/>
          </a:xfrm>
        </p:spPr>
        <p:txBody>
          <a:bodyPr>
            <a:noAutofit/>
          </a:bodyPr>
          <a:lstStyle/>
          <a:p>
            <a:r>
              <a:rPr lang="en-CA" sz="3600" dirty="0"/>
              <a:t>#1: Eliminate 10% Early Payment Discount &amp; Include Asset Management Contributions</a:t>
            </a:r>
          </a:p>
        </p:txBody>
      </p:sp>
      <p:graphicFrame>
        <p:nvGraphicFramePr>
          <p:cNvPr id="10" name="Table 10">
            <a:extLst>
              <a:ext uri="{FF2B5EF4-FFF2-40B4-BE49-F238E27FC236}">
                <a16:creationId xmlns:a16="http://schemas.microsoft.com/office/drawing/2014/main" id="{BECA8695-F803-4C81-A535-6B41AA5CCC0D}"/>
              </a:ext>
            </a:extLst>
          </p:cNvPr>
          <p:cNvGraphicFramePr>
            <a:graphicFrameLocks noGrp="1"/>
          </p:cNvGraphicFramePr>
          <p:nvPr>
            <p:ph idx="1"/>
          </p:nvPr>
        </p:nvGraphicFramePr>
        <p:xfrm>
          <a:off x="609600" y="1164744"/>
          <a:ext cx="10814992" cy="5216913"/>
        </p:xfrm>
        <a:graphic>
          <a:graphicData uri="http://schemas.openxmlformats.org/drawingml/2006/table">
            <a:tbl>
              <a:tblPr firstRow="1" bandRow="1">
                <a:tableStyleId>{5C22544A-7EE6-4342-B048-85BDC9FD1C3A}</a:tableStyleId>
              </a:tblPr>
              <a:tblGrid>
                <a:gridCol w="3512087">
                  <a:extLst>
                    <a:ext uri="{9D8B030D-6E8A-4147-A177-3AD203B41FA5}">
                      <a16:colId xmlns:a16="http://schemas.microsoft.com/office/drawing/2014/main" val="3252028974"/>
                    </a:ext>
                  </a:extLst>
                </a:gridCol>
                <a:gridCol w="2334353">
                  <a:extLst>
                    <a:ext uri="{9D8B030D-6E8A-4147-A177-3AD203B41FA5}">
                      <a16:colId xmlns:a16="http://schemas.microsoft.com/office/drawing/2014/main" val="3126141085"/>
                    </a:ext>
                  </a:extLst>
                </a:gridCol>
                <a:gridCol w="2311337">
                  <a:extLst>
                    <a:ext uri="{9D8B030D-6E8A-4147-A177-3AD203B41FA5}">
                      <a16:colId xmlns:a16="http://schemas.microsoft.com/office/drawing/2014/main" val="3550347538"/>
                    </a:ext>
                  </a:extLst>
                </a:gridCol>
                <a:gridCol w="2657215">
                  <a:extLst>
                    <a:ext uri="{9D8B030D-6E8A-4147-A177-3AD203B41FA5}">
                      <a16:colId xmlns:a16="http://schemas.microsoft.com/office/drawing/2014/main" val="297482590"/>
                    </a:ext>
                  </a:extLst>
                </a:gridCol>
              </a:tblGrid>
              <a:tr h="1188158">
                <a:tc>
                  <a:txBody>
                    <a:bodyPr/>
                    <a:lstStyle/>
                    <a:p>
                      <a:pPr algn="ctr"/>
                      <a:r>
                        <a:rPr lang="en-US" sz="3600" dirty="0"/>
                        <a:t>Recommended Rate Increases</a:t>
                      </a:r>
                      <a:endParaRPr lang="en-CA" sz="3600" dirty="0"/>
                    </a:p>
                  </a:txBody>
                  <a:tcPr/>
                </a:tc>
                <a:tc>
                  <a:txBody>
                    <a:bodyPr/>
                    <a:lstStyle/>
                    <a:p>
                      <a:pPr algn="ctr"/>
                      <a:r>
                        <a:rPr lang="en-US" sz="3600" dirty="0"/>
                        <a:t>2022</a:t>
                      </a:r>
                    </a:p>
                    <a:p>
                      <a:pPr algn="ctr"/>
                      <a:r>
                        <a:rPr lang="en-US" sz="3600" dirty="0"/>
                        <a:t>Annual</a:t>
                      </a:r>
                      <a:endParaRPr lang="en-CA" sz="3600" dirty="0"/>
                    </a:p>
                  </a:txBody>
                  <a:tcPr/>
                </a:tc>
                <a:tc>
                  <a:txBody>
                    <a:bodyPr/>
                    <a:lstStyle/>
                    <a:p>
                      <a:pPr algn="ctr"/>
                      <a:r>
                        <a:rPr lang="en-US" sz="3600" dirty="0"/>
                        <a:t>2023</a:t>
                      </a:r>
                    </a:p>
                    <a:p>
                      <a:pPr algn="ctr"/>
                      <a:r>
                        <a:rPr lang="en-US" sz="3600" dirty="0"/>
                        <a:t>Annual</a:t>
                      </a:r>
                      <a:endParaRPr lang="en-CA" sz="3600" dirty="0"/>
                    </a:p>
                  </a:txBody>
                  <a:tcPr/>
                </a:tc>
                <a:tc>
                  <a:txBody>
                    <a:bodyPr/>
                    <a:lstStyle/>
                    <a:p>
                      <a:pPr algn="ctr"/>
                      <a:r>
                        <a:rPr lang="en-US" sz="3600" dirty="0"/>
                        <a:t>2023 Increase</a:t>
                      </a:r>
                      <a:endParaRPr lang="en-CA" sz="3600" dirty="0"/>
                    </a:p>
                  </a:txBody>
                  <a:tcPr/>
                </a:tc>
                <a:extLst>
                  <a:ext uri="{0D108BD9-81ED-4DB2-BD59-A6C34878D82A}">
                    <a16:rowId xmlns:a16="http://schemas.microsoft.com/office/drawing/2014/main" val="410588971"/>
                  </a:ext>
                </a:extLst>
              </a:tr>
              <a:tr h="926171">
                <a:tc>
                  <a:txBody>
                    <a:bodyPr/>
                    <a:lstStyle/>
                    <a:p>
                      <a:r>
                        <a:rPr lang="en-US" sz="3600" dirty="0"/>
                        <a:t>Water – 10.6%</a:t>
                      </a:r>
                      <a:endParaRPr lang="en-CA" sz="3600" dirty="0"/>
                    </a:p>
                  </a:txBody>
                  <a:tcPr anchor="ctr"/>
                </a:tc>
                <a:tc>
                  <a:txBody>
                    <a:bodyPr/>
                    <a:lstStyle/>
                    <a:p>
                      <a:r>
                        <a:rPr lang="en-CA" sz="3200" dirty="0"/>
                        <a:t>$782 /year </a:t>
                      </a:r>
                    </a:p>
                  </a:txBody>
                  <a:tcPr anchor="ctr"/>
                </a:tc>
                <a:tc>
                  <a:txBody>
                    <a:bodyPr/>
                    <a:lstStyle/>
                    <a:p>
                      <a:r>
                        <a:rPr lang="en-CA" sz="3200" dirty="0"/>
                        <a:t>$961 /year</a:t>
                      </a:r>
                    </a:p>
                  </a:txBody>
                  <a:tcPr anchor="ctr"/>
                </a:tc>
                <a:tc>
                  <a:txBody>
                    <a:bodyPr/>
                    <a:lstStyle/>
                    <a:p>
                      <a:r>
                        <a:rPr lang="en-CA" sz="2400" dirty="0"/>
                        <a:t>$ 178.91 / year</a:t>
                      </a:r>
                    </a:p>
                    <a:p>
                      <a:r>
                        <a:rPr lang="en-CA" sz="2400" dirty="0"/>
                        <a:t>$   14.91 / month</a:t>
                      </a:r>
                    </a:p>
                  </a:txBody>
                  <a:tcPr anchor="ctr"/>
                </a:tc>
                <a:extLst>
                  <a:ext uri="{0D108BD9-81ED-4DB2-BD59-A6C34878D82A}">
                    <a16:rowId xmlns:a16="http://schemas.microsoft.com/office/drawing/2014/main" val="2280533099"/>
                  </a:ext>
                </a:extLst>
              </a:tr>
              <a:tr h="926171">
                <a:tc>
                  <a:txBody>
                    <a:bodyPr/>
                    <a:lstStyle/>
                    <a:p>
                      <a:r>
                        <a:rPr lang="en-US" sz="3600" dirty="0"/>
                        <a:t>Sewer – 3.5%</a:t>
                      </a:r>
                      <a:endParaRPr lang="en-CA" sz="3600" dirty="0"/>
                    </a:p>
                  </a:txBody>
                  <a:tcPr anchor="ctr"/>
                </a:tc>
                <a:tc>
                  <a:txBody>
                    <a:bodyPr/>
                    <a:lstStyle/>
                    <a:p>
                      <a:r>
                        <a:rPr lang="en-CA" sz="3200" dirty="0"/>
                        <a:t>$397 /year</a:t>
                      </a:r>
                    </a:p>
                  </a:txBody>
                  <a:tcPr anchor="ctr"/>
                </a:tc>
                <a:tc>
                  <a:txBody>
                    <a:bodyPr/>
                    <a:lstStyle/>
                    <a:p>
                      <a:r>
                        <a:rPr lang="en-CA" sz="3200" dirty="0"/>
                        <a:t>$456 /year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$ 59.48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4.96 / month</a:t>
                      </a:r>
                    </a:p>
                  </a:txBody>
                  <a:tcPr anchor="ctr"/>
                </a:tc>
                <a:extLst>
                  <a:ext uri="{0D108BD9-81ED-4DB2-BD59-A6C34878D82A}">
                    <a16:rowId xmlns:a16="http://schemas.microsoft.com/office/drawing/2014/main" val="3305744629"/>
                  </a:ext>
                </a:extLst>
              </a:tr>
              <a:tr h="926171">
                <a:tc>
                  <a:txBody>
                    <a:bodyPr/>
                    <a:lstStyle/>
                    <a:p>
                      <a:r>
                        <a:rPr lang="en-US" sz="3600" dirty="0"/>
                        <a:t>Electric – 0.0%</a:t>
                      </a:r>
                      <a:endParaRPr lang="en-CA" sz="3600" dirty="0"/>
                    </a:p>
                  </a:txBody>
                  <a:tcPr anchor="ctr"/>
                </a:tc>
                <a:tc>
                  <a:txBody>
                    <a:bodyPr/>
                    <a:lstStyle/>
                    <a:p>
                      <a:r>
                        <a:rPr lang="en-CA" sz="3200" u="sng" dirty="0"/>
                        <a:t>$1,540 /year</a:t>
                      </a:r>
                    </a:p>
                  </a:txBody>
                  <a:tcPr anchor="ctr"/>
                </a:tc>
                <a:tc>
                  <a:txBody>
                    <a:bodyPr/>
                    <a:lstStyle/>
                    <a:p>
                      <a:r>
                        <a:rPr lang="en-CA" sz="3200" u="sng" dirty="0"/>
                        <a:t>$1,711 /year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$ 171.14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14.26 / month</a:t>
                      </a:r>
                    </a:p>
                  </a:txBody>
                  <a:tcPr anchor="ctr"/>
                </a:tc>
                <a:extLst>
                  <a:ext uri="{0D108BD9-81ED-4DB2-BD59-A6C34878D82A}">
                    <a16:rowId xmlns:a16="http://schemas.microsoft.com/office/drawing/2014/main" val="3030086980"/>
                  </a:ext>
                </a:extLst>
              </a:tr>
              <a:tr h="1224936">
                <a:tc>
                  <a:txBody>
                    <a:bodyPr/>
                    <a:lstStyle/>
                    <a:p>
                      <a:r>
                        <a:rPr lang="en-US" sz="3600" dirty="0"/>
                        <a:t>Total</a:t>
                      </a:r>
                      <a:endParaRPr lang="en-CA" sz="3600" dirty="0"/>
                    </a:p>
                  </a:txBody>
                  <a:tcPr anchor="ctr"/>
                </a:tc>
                <a:tc>
                  <a:txBody>
                    <a:bodyPr/>
                    <a:lstStyle/>
                    <a:p>
                      <a:r>
                        <a:rPr lang="en-US" sz="3200" dirty="0"/>
                        <a:t>$2,719 /year</a:t>
                      </a:r>
                      <a:endParaRPr lang="en-CA" sz="3200" dirty="0"/>
                    </a:p>
                  </a:txBody>
                  <a:tcPr anchor="ctr"/>
                </a:tc>
                <a:tc>
                  <a:txBody>
                    <a:bodyPr/>
                    <a:lstStyle/>
                    <a:p>
                      <a:r>
                        <a:rPr lang="en-US" sz="3200" dirty="0"/>
                        <a:t>$3,128 /year</a:t>
                      </a:r>
                      <a:endParaRPr lang="en-CA" sz="3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$ 409.53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34.13 / month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800" b="0" i="0" u="none" strike="noStrike" kern="1200" cap="none" spc="0" normalizeH="0" baseline="0" noProof="0" dirty="0">
                        <a:ln>
                          <a:noFill/>
                        </a:ln>
                        <a:solidFill>
                          <a:prstClr val="black"/>
                        </a:solidFill>
                        <a:effectLst/>
                        <a:uLnTx/>
                        <a:uFillTx/>
                        <a:latin typeface="+mn-lt"/>
                        <a:ea typeface="+mn-ea"/>
                        <a:cs typeface="+mn-cs"/>
                      </a:endParaRPr>
                    </a:p>
                  </a:txBody>
                  <a:tcPr anchor="ctr"/>
                </a:tc>
                <a:extLst>
                  <a:ext uri="{0D108BD9-81ED-4DB2-BD59-A6C34878D82A}">
                    <a16:rowId xmlns:a16="http://schemas.microsoft.com/office/drawing/2014/main" val="1997453934"/>
                  </a:ext>
                </a:extLst>
              </a:tr>
            </a:tbl>
          </a:graphicData>
        </a:graphic>
      </p:graphicFrame>
      <p:sp>
        <p:nvSpPr>
          <p:cNvPr id="3" name="Slide Number Placeholder 2">
            <a:extLst>
              <a:ext uri="{FF2B5EF4-FFF2-40B4-BE49-F238E27FC236}">
                <a16:creationId xmlns:a16="http://schemas.microsoft.com/office/drawing/2014/main" id="{BF5B31EF-4F44-4516-AA57-989B4590199B}"/>
              </a:ext>
            </a:extLst>
          </p:cNvPr>
          <p:cNvSpPr>
            <a:spLocks noGrp="1"/>
          </p:cNvSpPr>
          <p:nvPr>
            <p:ph type="sldNum" sz="quarter" idx="12"/>
          </p:nvPr>
        </p:nvSpPr>
        <p:spPr/>
        <p:txBody>
          <a:bodyPr/>
          <a:lstStyle/>
          <a:p>
            <a:fld id="{0C10D417-EFB3-410A-860E-5F1B7B9033ED}" type="slidenum">
              <a:rPr lang="en-US" smtClean="0"/>
              <a:t>5</a:t>
            </a:fld>
            <a:endParaRPr lang="en-US"/>
          </a:p>
        </p:txBody>
      </p:sp>
      <p:sp>
        <p:nvSpPr>
          <p:cNvPr id="4" name="TextBox 3">
            <a:extLst>
              <a:ext uri="{FF2B5EF4-FFF2-40B4-BE49-F238E27FC236}">
                <a16:creationId xmlns:a16="http://schemas.microsoft.com/office/drawing/2014/main" id="{73AA671D-6364-CC63-E69B-729B8D87F56B}"/>
              </a:ext>
            </a:extLst>
          </p:cNvPr>
          <p:cNvSpPr txBox="1"/>
          <p:nvPr/>
        </p:nvSpPr>
        <p:spPr>
          <a:xfrm>
            <a:off x="609600" y="6066555"/>
            <a:ext cx="10928184" cy="707886"/>
          </a:xfrm>
          <a:prstGeom prst="rect">
            <a:avLst/>
          </a:prstGeom>
          <a:noFill/>
        </p:spPr>
        <p:txBody>
          <a:bodyPr wrap="none" rtlCol="0">
            <a:spAutoFit/>
          </a:bodyPr>
          <a:lstStyle/>
          <a:p>
            <a:r>
              <a:rPr lang="en-CA" sz="2000" dirty="0"/>
              <a:t>2022 amounts are net of the 10% payment discount.  2023 amounts have been calculated based on the</a:t>
            </a:r>
          </a:p>
          <a:p>
            <a:r>
              <a:rPr lang="en-CA" sz="2000" dirty="0"/>
              <a:t>Elimination of the discount.</a:t>
            </a:r>
          </a:p>
        </p:txBody>
      </p:sp>
    </p:spTree>
    <p:extLst>
      <p:ext uri="{BB962C8B-B14F-4D97-AF65-F5344CB8AC3E}">
        <p14:creationId xmlns:p14="http://schemas.microsoft.com/office/powerpoint/2010/main" val="2670505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5720" y="21744"/>
            <a:ext cx="8352928" cy="1143000"/>
          </a:xfrm>
        </p:spPr>
        <p:txBody>
          <a:bodyPr>
            <a:noAutofit/>
          </a:bodyPr>
          <a:lstStyle/>
          <a:p>
            <a:r>
              <a:rPr lang="en-CA" sz="3600" dirty="0"/>
              <a:t>#2: Keep 10% Early Payment Discount and Increase Rates to Cover Operational Deficits</a:t>
            </a:r>
          </a:p>
        </p:txBody>
      </p:sp>
      <p:graphicFrame>
        <p:nvGraphicFramePr>
          <p:cNvPr id="10" name="Table 10">
            <a:extLst>
              <a:ext uri="{FF2B5EF4-FFF2-40B4-BE49-F238E27FC236}">
                <a16:creationId xmlns:a16="http://schemas.microsoft.com/office/drawing/2014/main" id="{BECA8695-F803-4C81-A535-6B41AA5CCC0D}"/>
              </a:ext>
            </a:extLst>
          </p:cNvPr>
          <p:cNvGraphicFramePr>
            <a:graphicFrameLocks noGrp="1"/>
          </p:cNvGraphicFramePr>
          <p:nvPr>
            <p:ph idx="1"/>
            <p:extLst>
              <p:ext uri="{D42A27DB-BD31-4B8C-83A1-F6EECF244321}">
                <p14:modId xmlns:p14="http://schemas.microsoft.com/office/powerpoint/2010/main" val="1894402629"/>
              </p:ext>
            </p:extLst>
          </p:nvPr>
        </p:nvGraphicFramePr>
        <p:xfrm>
          <a:off x="609600" y="1164744"/>
          <a:ext cx="10814992" cy="5216913"/>
        </p:xfrm>
        <a:graphic>
          <a:graphicData uri="http://schemas.openxmlformats.org/drawingml/2006/table">
            <a:tbl>
              <a:tblPr firstRow="1" bandRow="1">
                <a:tableStyleId>{5C22544A-7EE6-4342-B048-85BDC9FD1C3A}</a:tableStyleId>
              </a:tblPr>
              <a:tblGrid>
                <a:gridCol w="3512087">
                  <a:extLst>
                    <a:ext uri="{9D8B030D-6E8A-4147-A177-3AD203B41FA5}">
                      <a16:colId xmlns:a16="http://schemas.microsoft.com/office/drawing/2014/main" val="3252028974"/>
                    </a:ext>
                  </a:extLst>
                </a:gridCol>
                <a:gridCol w="2334353">
                  <a:extLst>
                    <a:ext uri="{9D8B030D-6E8A-4147-A177-3AD203B41FA5}">
                      <a16:colId xmlns:a16="http://schemas.microsoft.com/office/drawing/2014/main" val="3126141085"/>
                    </a:ext>
                  </a:extLst>
                </a:gridCol>
                <a:gridCol w="2311337">
                  <a:extLst>
                    <a:ext uri="{9D8B030D-6E8A-4147-A177-3AD203B41FA5}">
                      <a16:colId xmlns:a16="http://schemas.microsoft.com/office/drawing/2014/main" val="3550347538"/>
                    </a:ext>
                  </a:extLst>
                </a:gridCol>
                <a:gridCol w="2657215">
                  <a:extLst>
                    <a:ext uri="{9D8B030D-6E8A-4147-A177-3AD203B41FA5}">
                      <a16:colId xmlns:a16="http://schemas.microsoft.com/office/drawing/2014/main" val="297482590"/>
                    </a:ext>
                  </a:extLst>
                </a:gridCol>
              </a:tblGrid>
              <a:tr h="1188158">
                <a:tc>
                  <a:txBody>
                    <a:bodyPr/>
                    <a:lstStyle/>
                    <a:p>
                      <a:pPr algn="ctr"/>
                      <a:r>
                        <a:rPr lang="en-US" sz="3600" dirty="0"/>
                        <a:t>Recommended Rate Increases</a:t>
                      </a:r>
                      <a:endParaRPr lang="en-CA" sz="3600" dirty="0"/>
                    </a:p>
                  </a:txBody>
                  <a:tcPr/>
                </a:tc>
                <a:tc>
                  <a:txBody>
                    <a:bodyPr/>
                    <a:lstStyle/>
                    <a:p>
                      <a:pPr algn="ctr"/>
                      <a:r>
                        <a:rPr lang="en-US" sz="3600" dirty="0"/>
                        <a:t>2022</a:t>
                      </a:r>
                    </a:p>
                    <a:p>
                      <a:pPr algn="ctr"/>
                      <a:r>
                        <a:rPr lang="en-US" sz="3600" dirty="0"/>
                        <a:t>Annual</a:t>
                      </a:r>
                      <a:endParaRPr lang="en-CA" sz="3600" dirty="0"/>
                    </a:p>
                  </a:txBody>
                  <a:tcPr/>
                </a:tc>
                <a:tc>
                  <a:txBody>
                    <a:bodyPr/>
                    <a:lstStyle/>
                    <a:p>
                      <a:pPr algn="ctr"/>
                      <a:r>
                        <a:rPr lang="en-US" sz="3600" dirty="0"/>
                        <a:t>2023</a:t>
                      </a:r>
                    </a:p>
                    <a:p>
                      <a:pPr algn="ctr"/>
                      <a:r>
                        <a:rPr lang="en-US" sz="3600" dirty="0"/>
                        <a:t>Annual</a:t>
                      </a:r>
                      <a:endParaRPr lang="en-CA" sz="3600" dirty="0"/>
                    </a:p>
                  </a:txBody>
                  <a:tcPr/>
                </a:tc>
                <a:tc>
                  <a:txBody>
                    <a:bodyPr/>
                    <a:lstStyle/>
                    <a:p>
                      <a:pPr algn="ctr"/>
                      <a:r>
                        <a:rPr lang="en-US" sz="3600" dirty="0"/>
                        <a:t>2023 Increase</a:t>
                      </a:r>
                      <a:endParaRPr lang="en-CA" sz="3600" dirty="0"/>
                    </a:p>
                  </a:txBody>
                  <a:tcPr/>
                </a:tc>
                <a:extLst>
                  <a:ext uri="{0D108BD9-81ED-4DB2-BD59-A6C34878D82A}">
                    <a16:rowId xmlns:a16="http://schemas.microsoft.com/office/drawing/2014/main" val="410588971"/>
                  </a:ext>
                </a:extLst>
              </a:tr>
              <a:tr h="926171">
                <a:tc>
                  <a:txBody>
                    <a:bodyPr/>
                    <a:lstStyle/>
                    <a:p>
                      <a:r>
                        <a:rPr lang="en-US" sz="3600" dirty="0"/>
                        <a:t>Water – 17.13%</a:t>
                      </a:r>
                      <a:endParaRPr lang="en-CA" sz="3600" dirty="0"/>
                    </a:p>
                  </a:txBody>
                  <a:tcPr anchor="ctr"/>
                </a:tc>
                <a:tc>
                  <a:txBody>
                    <a:bodyPr/>
                    <a:lstStyle/>
                    <a:p>
                      <a:r>
                        <a:rPr lang="en-CA" sz="3200" dirty="0"/>
                        <a:t>$782 /year </a:t>
                      </a:r>
                    </a:p>
                  </a:txBody>
                  <a:tcPr anchor="ctr"/>
                </a:tc>
                <a:tc>
                  <a:txBody>
                    <a:bodyPr/>
                    <a:lstStyle/>
                    <a:p>
                      <a:r>
                        <a:rPr lang="en-CA" sz="3200" dirty="0"/>
                        <a:t>$916 /year</a:t>
                      </a:r>
                    </a:p>
                  </a:txBody>
                  <a:tcPr anchor="ctr"/>
                </a:tc>
                <a:tc>
                  <a:txBody>
                    <a:bodyPr/>
                    <a:lstStyle/>
                    <a:p>
                      <a:r>
                        <a:rPr lang="en-CA" sz="2400" dirty="0"/>
                        <a:t>$ 133.89 / year</a:t>
                      </a:r>
                    </a:p>
                    <a:p>
                      <a:r>
                        <a:rPr lang="en-CA" sz="2400" dirty="0"/>
                        <a:t>$   11.16 / month</a:t>
                      </a:r>
                    </a:p>
                  </a:txBody>
                  <a:tcPr anchor="ctr"/>
                </a:tc>
                <a:extLst>
                  <a:ext uri="{0D108BD9-81ED-4DB2-BD59-A6C34878D82A}">
                    <a16:rowId xmlns:a16="http://schemas.microsoft.com/office/drawing/2014/main" val="2280533099"/>
                  </a:ext>
                </a:extLst>
              </a:tr>
              <a:tr h="926171">
                <a:tc>
                  <a:txBody>
                    <a:bodyPr/>
                    <a:lstStyle/>
                    <a:p>
                      <a:r>
                        <a:rPr lang="en-US" sz="3600" dirty="0"/>
                        <a:t>Sewer –   6.36%</a:t>
                      </a:r>
                      <a:endParaRPr lang="en-CA" sz="3600" dirty="0"/>
                    </a:p>
                  </a:txBody>
                  <a:tcPr anchor="ctr"/>
                </a:tc>
                <a:tc>
                  <a:txBody>
                    <a:bodyPr/>
                    <a:lstStyle/>
                    <a:p>
                      <a:r>
                        <a:rPr lang="en-CA" sz="3200" dirty="0"/>
                        <a:t>$397 /year</a:t>
                      </a:r>
                    </a:p>
                  </a:txBody>
                  <a:tcPr anchor="ctr"/>
                </a:tc>
                <a:tc>
                  <a:txBody>
                    <a:bodyPr/>
                    <a:lstStyle/>
                    <a:p>
                      <a:r>
                        <a:rPr lang="en-CA" sz="3200" dirty="0"/>
                        <a:t>$422 /year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$ 25.21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2.10 / month</a:t>
                      </a:r>
                    </a:p>
                  </a:txBody>
                  <a:tcPr anchor="ctr"/>
                </a:tc>
                <a:extLst>
                  <a:ext uri="{0D108BD9-81ED-4DB2-BD59-A6C34878D82A}">
                    <a16:rowId xmlns:a16="http://schemas.microsoft.com/office/drawing/2014/main" val="3305744629"/>
                  </a:ext>
                </a:extLst>
              </a:tr>
              <a:tr h="926171">
                <a:tc>
                  <a:txBody>
                    <a:bodyPr/>
                    <a:lstStyle/>
                    <a:p>
                      <a:r>
                        <a:rPr lang="en-US" sz="3600" dirty="0"/>
                        <a:t>Electric – 7.65%</a:t>
                      </a:r>
                      <a:endParaRPr lang="en-CA" sz="3600" dirty="0"/>
                    </a:p>
                  </a:txBody>
                  <a:tcPr anchor="ctr"/>
                </a:tc>
                <a:tc>
                  <a:txBody>
                    <a:bodyPr/>
                    <a:lstStyle/>
                    <a:p>
                      <a:r>
                        <a:rPr lang="en-CA" sz="3200" u="sng" dirty="0"/>
                        <a:t>$1,540 /year</a:t>
                      </a:r>
                    </a:p>
                  </a:txBody>
                  <a:tcPr anchor="ctr"/>
                </a:tc>
                <a:tc>
                  <a:txBody>
                    <a:bodyPr/>
                    <a:lstStyle/>
                    <a:p>
                      <a:r>
                        <a:rPr lang="en-CA" sz="3200" u="sng" dirty="0"/>
                        <a:t>$1,658 /year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$ 117.83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9.82 / month</a:t>
                      </a:r>
                    </a:p>
                  </a:txBody>
                  <a:tcPr anchor="ctr"/>
                </a:tc>
                <a:extLst>
                  <a:ext uri="{0D108BD9-81ED-4DB2-BD59-A6C34878D82A}">
                    <a16:rowId xmlns:a16="http://schemas.microsoft.com/office/drawing/2014/main" val="3030086980"/>
                  </a:ext>
                </a:extLst>
              </a:tr>
              <a:tr h="1224936">
                <a:tc>
                  <a:txBody>
                    <a:bodyPr/>
                    <a:lstStyle/>
                    <a:p>
                      <a:r>
                        <a:rPr lang="en-US" sz="3600" dirty="0"/>
                        <a:t>Total</a:t>
                      </a:r>
                      <a:endParaRPr lang="en-CA" sz="3600" dirty="0"/>
                    </a:p>
                  </a:txBody>
                  <a:tcPr anchor="ctr"/>
                </a:tc>
                <a:tc>
                  <a:txBody>
                    <a:bodyPr/>
                    <a:lstStyle/>
                    <a:p>
                      <a:r>
                        <a:rPr lang="en-US" sz="3200" dirty="0"/>
                        <a:t>$2,719 /year</a:t>
                      </a:r>
                      <a:endParaRPr lang="en-CA" sz="3200" dirty="0"/>
                    </a:p>
                  </a:txBody>
                  <a:tcPr anchor="ctr"/>
                </a:tc>
                <a:tc>
                  <a:txBody>
                    <a:bodyPr/>
                    <a:lstStyle/>
                    <a:p>
                      <a:r>
                        <a:rPr lang="en-US" sz="3200" dirty="0"/>
                        <a:t>$2,996 /year</a:t>
                      </a:r>
                      <a:endParaRPr lang="en-CA" sz="3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$ 276.93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23.08 / month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800" b="0" i="0" u="none" strike="noStrike" kern="1200" cap="none" spc="0" normalizeH="0" baseline="0" noProof="0" dirty="0">
                        <a:ln>
                          <a:noFill/>
                        </a:ln>
                        <a:solidFill>
                          <a:prstClr val="black"/>
                        </a:solidFill>
                        <a:effectLst/>
                        <a:uLnTx/>
                        <a:uFillTx/>
                        <a:latin typeface="+mn-lt"/>
                        <a:ea typeface="+mn-ea"/>
                        <a:cs typeface="+mn-cs"/>
                      </a:endParaRPr>
                    </a:p>
                  </a:txBody>
                  <a:tcPr anchor="ctr"/>
                </a:tc>
                <a:extLst>
                  <a:ext uri="{0D108BD9-81ED-4DB2-BD59-A6C34878D82A}">
                    <a16:rowId xmlns:a16="http://schemas.microsoft.com/office/drawing/2014/main" val="1997453934"/>
                  </a:ext>
                </a:extLst>
              </a:tr>
            </a:tbl>
          </a:graphicData>
        </a:graphic>
      </p:graphicFrame>
      <p:sp>
        <p:nvSpPr>
          <p:cNvPr id="3" name="Slide Number Placeholder 2">
            <a:extLst>
              <a:ext uri="{FF2B5EF4-FFF2-40B4-BE49-F238E27FC236}">
                <a16:creationId xmlns:a16="http://schemas.microsoft.com/office/drawing/2014/main" id="{BF5B31EF-4F44-4516-AA57-989B4590199B}"/>
              </a:ext>
            </a:extLst>
          </p:cNvPr>
          <p:cNvSpPr>
            <a:spLocks noGrp="1"/>
          </p:cNvSpPr>
          <p:nvPr>
            <p:ph type="sldNum" sz="quarter" idx="12"/>
          </p:nvPr>
        </p:nvSpPr>
        <p:spPr/>
        <p:txBody>
          <a:bodyPr/>
          <a:lstStyle/>
          <a:p>
            <a:fld id="{0C10D417-EFB3-410A-860E-5F1B7B9033ED}" type="slidenum">
              <a:rPr lang="en-US" smtClean="0"/>
              <a:t>6</a:t>
            </a:fld>
            <a:endParaRPr lang="en-US"/>
          </a:p>
        </p:txBody>
      </p:sp>
      <p:sp>
        <p:nvSpPr>
          <p:cNvPr id="4" name="TextBox 3">
            <a:extLst>
              <a:ext uri="{FF2B5EF4-FFF2-40B4-BE49-F238E27FC236}">
                <a16:creationId xmlns:a16="http://schemas.microsoft.com/office/drawing/2014/main" id="{73AA671D-6364-CC63-E69B-729B8D87F56B}"/>
              </a:ext>
            </a:extLst>
          </p:cNvPr>
          <p:cNvSpPr txBox="1"/>
          <p:nvPr/>
        </p:nvSpPr>
        <p:spPr>
          <a:xfrm>
            <a:off x="609600" y="6338858"/>
            <a:ext cx="6792757" cy="400110"/>
          </a:xfrm>
          <a:prstGeom prst="rect">
            <a:avLst/>
          </a:prstGeom>
          <a:noFill/>
        </p:spPr>
        <p:txBody>
          <a:bodyPr wrap="none" rtlCol="0">
            <a:spAutoFit/>
          </a:bodyPr>
          <a:lstStyle/>
          <a:p>
            <a:r>
              <a:rPr lang="en-CA" sz="2000" dirty="0"/>
              <a:t>2022 and 2023 amounts are net of the 10% payment discount.  </a:t>
            </a:r>
          </a:p>
        </p:txBody>
      </p:sp>
    </p:spTree>
    <p:extLst>
      <p:ext uri="{BB962C8B-B14F-4D97-AF65-F5344CB8AC3E}">
        <p14:creationId xmlns:p14="http://schemas.microsoft.com/office/powerpoint/2010/main" val="2592755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9696" y="21744"/>
            <a:ext cx="8178088" cy="1143000"/>
          </a:xfrm>
        </p:spPr>
        <p:txBody>
          <a:bodyPr>
            <a:normAutofit fontScale="90000"/>
          </a:bodyPr>
          <a:lstStyle/>
          <a:p>
            <a:r>
              <a:rPr lang="en-CA" dirty="0"/>
              <a:t>#3: Eliminate 10% Early Payment Discount &amp; 4.86% Water Rate Increase</a:t>
            </a:r>
          </a:p>
        </p:txBody>
      </p:sp>
      <p:graphicFrame>
        <p:nvGraphicFramePr>
          <p:cNvPr id="10" name="Table 10">
            <a:extLst>
              <a:ext uri="{FF2B5EF4-FFF2-40B4-BE49-F238E27FC236}">
                <a16:creationId xmlns:a16="http://schemas.microsoft.com/office/drawing/2014/main" id="{BECA8695-F803-4C81-A535-6B41AA5CCC0D}"/>
              </a:ext>
            </a:extLst>
          </p:cNvPr>
          <p:cNvGraphicFramePr>
            <a:graphicFrameLocks noGrp="1"/>
          </p:cNvGraphicFramePr>
          <p:nvPr>
            <p:ph idx="1"/>
          </p:nvPr>
        </p:nvGraphicFramePr>
        <p:xfrm>
          <a:off x="609600" y="1164744"/>
          <a:ext cx="10814992" cy="5216913"/>
        </p:xfrm>
        <a:graphic>
          <a:graphicData uri="http://schemas.openxmlformats.org/drawingml/2006/table">
            <a:tbl>
              <a:tblPr firstRow="1" bandRow="1">
                <a:tableStyleId>{5C22544A-7EE6-4342-B048-85BDC9FD1C3A}</a:tableStyleId>
              </a:tblPr>
              <a:tblGrid>
                <a:gridCol w="2894112">
                  <a:extLst>
                    <a:ext uri="{9D8B030D-6E8A-4147-A177-3AD203B41FA5}">
                      <a16:colId xmlns:a16="http://schemas.microsoft.com/office/drawing/2014/main" val="3252028974"/>
                    </a:ext>
                  </a:extLst>
                </a:gridCol>
                <a:gridCol w="2520280">
                  <a:extLst>
                    <a:ext uri="{9D8B030D-6E8A-4147-A177-3AD203B41FA5}">
                      <a16:colId xmlns:a16="http://schemas.microsoft.com/office/drawing/2014/main" val="3126141085"/>
                    </a:ext>
                  </a:extLst>
                </a:gridCol>
                <a:gridCol w="2743385">
                  <a:extLst>
                    <a:ext uri="{9D8B030D-6E8A-4147-A177-3AD203B41FA5}">
                      <a16:colId xmlns:a16="http://schemas.microsoft.com/office/drawing/2014/main" val="3550347538"/>
                    </a:ext>
                  </a:extLst>
                </a:gridCol>
                <a:gridCol w="2657215">
                  <a:extLst>
                    <a:ext uri="{9D8B030D-6E8A-4147-A177-3AD203B41FA5}">
                      <a16:colId xmlns:a16="http://schemas.microsoft.com/office/drawing/2014/main" val="297482590"/>
                    </a:ext>
                  </a:extLst>
                </a:gridCol>
              </a:tblGrid>
              <a:tr h="1188158">
                <a:tc>
                  <a:txBody>
                    <a:bodyPr/>
                    <a:lstStyle/>
                    <a:p>
                      <a:pPr algn="ctr"/>
                      <a:r>
                        <a:rPr lang="en-US" sz="3600" dirty="0"/>
                        <a:t>Net Financial</a:t>
                      </a:r>
                    </a:p>
                    <a:p>
                      <a:pPr algn="ctr"/>
                      <a:r>
                        <a:rPr lang="en-US" sz="3600" dirty="0"/>
                        <a:t>Impact</a:t>
                      </a:r>
                      <a:endParaRPr lang="en-CA" sz="3600" dirty="0"/>
                    </a:p>
                  </a:txBody>
                  <a:tcPr/>
                </a:tc>
                <a:tc>
                  <a:txBody>
                    <a:bodyPr/>
                    <a:lstStyle/>
                    <a:p>
                      <a:pPr algn="ctr"/>
                      <a:r>
                        <a:rPr lang="en-US" sz="3600" dirty="0"/>
                        <a:t>2022</a:t>
                      </a:r>
                    </a:p>
                    <a:p>
                      <a:pPr algn="ctr"/>
                      <a:r>
                        <a:rPr lang="en-US" sz="3600" dirty="0"/>
                        <a:t>Annual</a:t>
                      </a:r>
                      <a:endParaRPr lang="en-CA" sz="3600" dirty="0"/>
                    </a:p>
                  </a:txBody>
                  <a:tcPr/>
                </a:tc>
                <a:tc>
                  <a:txBody>
                    <a:bodyPr/>
                    <a:lstStyle/>
                    <a:p>
                      <a:pPr algn="ctr"/>
                      <a:r>
                        <a:rPr lang="en-US" sz="3600" dirty="0"/>
                        <a:t>2023</a:t>
                      </a:r>
                    </a:p>
                    <a:p>
                      <a:pPr algn="ctr"/>
                      <a:r>
                        <a:rPr lang="en-US" sz="3600" dirty="0"/>
                        <a:t>Annual</a:t>
                      </a:r>
                      <a:endParaRPr lang="en-CA" sz="3600" dirty="0"/>
                    </a:p>
                  </a:txBody>
                  <a:tcPr/>
                </a:tc>
                <a:tc>
                  <a:txBody>
                    <a:bodyPr/>
                    <a:lstStyle/>
                    <a:p>
                      <a:pPr algn="ctr"/>
                      <a:r>
                        <a:rPr lang="en-US" sz="3600" dirty="0"/>
                        <a:t>2023 Increase</a:t>
                      </a:r>
                      <a:endParaRPr lang="en-CA" sz="3600" dirty="0"/>
                    </a:p>
                  </a:txBody>
                  <a:tcPr/>
                </a:tc>
                <a:extLst>
                  <a:ext uri="{0D108BD9-81ED-4DB2-BD59-A6C34878D82A}">
                    <a16:rowId xmlns:a16="http://schemas.microsoft.com/office/drawing/2014/main" val="410588971"/>
                  </a:ext>
                </a:extLst>
              </a:tr>
              <a:tr h="926171">
                <a:tc>
                  <a:txBody>
                    <a:bodyPr/>
                    <a:lstStyle/>
                    <a:p>
                      <a:r>
                        <a:rPr lang="en-US" sz="3600" dirty="0"/>
                        <a:t>Water </a:t>
                      </a:r>
                      <a:endParaRPr lang="en-CA" sz="3600" dirty="0"/>
                    </a:p>
                  </a:txBody>
                  <a:tcPr anchor="ctr"/>
                </a:tc>
                <a:tc>
                  <a:txBody>
                    <a:bodyPr/>
                    <a:lstStyle/>
                    <a:p>
                      <a:r>
                        <a:rPr lang="en-CA" sz="3200" dirty="0"/>
                        <a:t>$782 /year </a:t>
                      </a:r>
                    </a:p>
                  </a:txBody>
                  <a:tcPr anchor="ctr"/>
                </a:tc>
                <a:tc>
                  <a:txBody>
                    <a:bodyPr/>
                    <a:lstStyle/>
                    <a:p>
                      <a:r>
                        <a:rPr lang="en-CA" sz="3200" dirty="0"/>
                        <a:t>$920 /year</a:t>
                      </a:r>
                    </a:p>
                  </a:txBody>
                  <a:tcPr anchor="ctr"/>
                </a:tc>
                <a:tc>
                  <a:txBody>
                    <a:bodyPr/>
                    <a:lstStyle/>
                    <a:p>
                      <a:r>
                        <a:rPr lang="en-CA" sz="2400" dirty="0"/>
                        <a:t>$ 138.00 / year</a:t>
                      </a:r>
                    </a:p>
                    <a:p>
                      <a:r>
                        <a:rPr lang="en-CA" sz="2400" dirty="0"/>
                        <a:t>$   11.50 / month</a:t>
                      </a:r>
                    </a:p>
                  </a:txBody>
                  <a:tcPr anchor="ctr"/>
                </a:tc>
                <a:extLst>
                  <a:ext uri="{0D108BD9-81ED-4DB2-BD59-A6C34878D82A}">
                    <a16:rowId xmlns:a16="http://schemas.microsoft.com/office/drawing/2014/main" val="2280533099"/>
                  </a:ext>
                </a:extLst>
              </a:tr>
              <a:tr h="926171">
                <a:tc>
                  <a:txBody>
                    <a:bodyPr/>
                    <a:lstStyle/>
                    <a:p>
                      <a:r>
                        <a:rPr lang="en-US" sz="3600" dirty="0"/>
                        <a:t>Sewer</a:t>
                      </a:r>
                      <a:endParaRPr lang="en-CA" sz="3600" dirty="0"/>
                    </a:p>
                  </a:txBody>
                  <a:tcPr anchor="ctr"/>
                </a:tc>
                <a:tc>
                  <a:txBody>
                    <a:bodyPr/>
                    <a:lstStyle/>
                    <a:p>
                      <a:r>
                        <a:rPr lang="en-CA" sz="3200" dirty="0"/>
                        <a:t>$397 /year</a:t>
                      </a:r>
                    </a:p>
                  </a:txBody>
                  <a:tcPr anchor="ctr"/>
                </a:tc>
                <a:tc>
                  <a:txBody>
                    <a:bodyPr/>
                    <a:lstStyle/>
                    <a:p>
                      <a:r>
                        <a:rPr lang="en-CA" sz="3200" dirty="0"/>
                        <a:t>$441 /year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$ 44.04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3.67 / month</a:t>
                      </a:r>
                    </a:p>
                  </a:txBody>
                  <a:tcPr anchor="ctr"/>
                </a:tc>
                <a:extLst>
                  <a:ext uri="{0D108BD9-81ED-4DB2-BD59-A6C34878D82A}">
                    <a16:rowId xmlns:a16="http://schemas.microsoft.com/office/drawing/2014/main" val="3305744629"/>
                  </a:ext>
                </a:extLst>
              </a:tr>
              <a:tr h="926171">
                <a:tc>
                  <a:txBody>
                    <a:bodyPr/>
                    <a:lstStyle/>
                    <a:p>
                      <a:r>
                        <a:rPr lang="en-US" sz="3600" dirty="0"/>
                        <a:t>Electric </a:t>
                      </a:r>
                      <a:endParaRPr lang="en-CA" sz="3600" dirty="0"/>
                    </a:p>
                  </a:txBody>
                  <a:tcPr anchor="ctr"/>
                </a:tc>
                <a:tc>
                  <a:txBody>
                    <a:bodyPr/>
                    <a:lstStyle/>
                    <a:p>
                      <a:r>
                        <a:rPr lang="en-CA" sz="3200" u="sng" dirty="0"/>
                        <a:t>$1,540 /year</a:t>
                      </a:r>
                    </a:p>
                  </a:txBody>
                  <a:tcPr anchor="ctr"/>
                </a:tc>
                <a:tc>
                  <a:txBody>
                    <a:bodyPr/>
                    <a:lstStyle/>
                    <a:p>
                      <a:r>
                        <a:rPr lang="en-CA" sz="3200" u="sng" dirty="0"/>
                        <a:t>$1,711 /year</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$ 171.12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14.26 / month</a:t>
                      </a:r>
                    </a:p>
                  </a:txBody>
                  <a:tcPr anchor="ctr"/>
                </a:tc>
                <a:extLst>
                  <a:ext uri="{0D108BD9-81ED-4DB2-BD59-A6C34878D82A}">
                    <a16:rowId xmlns:a16="http://schemas.microsoft.com/office/drawing/2014/main" val="3030086980"/>
                  </a:ext>
                </a:extLst>
              </a:tr>
              <a:tr h="1224936">
                <a:tc>
                  <a:txBody>
                    <a:bodyPr/>
                    <a:lstStyle/>
                    <a:p>
                      <a:r>
                        <a:rPr lang="en-US" sz="3600" dirty="0"/>
                        <a:t>Total</a:t>
                      </a:r>
                      <a:endParaRPr lang="en-CA" sz="3600" dirty="0"/>
                    </a:p>
                  </a:txBody>
                  <a:tcPr anchor="ctr"/>
                </a:tc>
                <a:tc>
                  <a:txBody>
                    <a:bodyPr/>
                    <a:lstStyle/>
                    <a:p>
                      <a:r>
                        <a:rPr lang="en-US" sz="3200" dirty="0"/>
                        <a:t>$2,719 /year</a:t>
                      </a:r>
                      <a:endParaRPr lang="en-CA" sz="3200" dirty="0"/>
                    </a:p>
                  </a:txBody>
                  <a:tcPr anchor="ctr"/>
                </a:tc>
                <a:tc>
                  <a:txBody>
                    <a:bodyPr/>
                    <a:lstStyle/>
                    <a:p>
                      <a:r>
                        <a:rPr lang="en-US" sz="3200" dirty="0"/>
                        <a:t>$3,072 /year</a:t>
                      </a:r>
                      <a:endParaRPr lang="en-CA" sz="3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$ 353.16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0" i="0" u="none" strike="noStrike" kern="1200" cap="none" spc="0" normalizeH="0" baseline="0" noProof="0" dirty="0">
                          <a:ln>
                            <a:noFill/>
                          </a:ln>
                          <a:solidFill>
                            <a:prstClr val="black"/>
                          </a:solidFill>
                          <a:effectLst/>
                          <a:uLnTx/>
                          <a:uFillTx/>
                          <a:latin typeface="+mn-lt"/>
                          <a:ea typeface="+mn-ea"/>
                          <a:cs typeface="+mn-cs"/>
                        </a:rPr>
                        <a:t>$   29.43 / month</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2800" b="0" i="0" u="none" strike="noStrike" kern="1200" cap="none" spc="0" normalizeH="0" baseline="0" noProof="0" dirty="0">
                        <a:ln>
                          <a:noFill/>
                        </a:ln>
                        <a:solidFill>
                          <a:prstClr val="black"/>
                        </a:solidFill>
                        <a:effectLst/>
                        <a:uLnTx/>
                        <a:uFillTx/>
                        <a:latin typeface="+mn-lt"/>
                        <a:ea typeface="+mn-ea"/>
                        <a:cs typeface="+mn-cs"/>
                      </a:endParaRPr>
                    </a:p>
                  </a:txBody>
                  <a:tcPr anchor="ctr"/>
                </a:tc>
                <a:extLst>
                  <a:ext uri="{0D108BD9-81ED-4DB2-BD59-A6C34878D82A}">
                    <a16:rowId xmlns:a16="http://schemas.microsoft.com/office/drawing/2014/main" val="1997453934"/>
                  </a:ext>
                </a:extLst>
              </a:tr>
            </a:tbl>
          </a:graphicData>
        </a:graphic>
      </p:graphicFrame>
      <p:sp>
        <p:nvSpPr>
          <p:cNvPr id="3" name="Slide Number Placeholder 2">
            <a:extLst>
              <a:ext uri="{FF2B5EF4-FFF2-40B4-BE49-F238E27FC236}">
                <a16:creationId xmlns:a16="http://schemas.microsoft.com/office/drawing/2014/main" id="{BF5B31EF-4F44-4516-AA57-989B4590199B}"/>
              </a:ext>
            </a:extLst>
          </p:cNvPr>
          <p:cNvSpPr>
            <a:spLocks noGrp="1"/>
          </p:cNvSpPr>
          <p:nvPr>
            <p:ph type="sldNum" sz="quarter" idx="12"/>
          </p:nvPr>
        </p:nvSpPr>
        <p:spPr/>
        <p:txBody>
          <a:bodyPr/>
          <a:lstStyle/>
          <a:p>
            <a:fld id="{0C10D417-EFB3-410A-860E-5F1B7B9033ED}" type="slidenum">
              <a:rPr lang="en-US" smtClean="0"/>
              <a:t>7</a:t>
            </a:fld>
            <a:endParaRPr lang="en-US"/>
          </a:p>
        </p:txBody>
      </p:sp>
      <p:sp>
        <p:nvSpPr>
          <p:cNvPr id="4" name="TextBox 3">
            <a:extLst>
              <a:ext uri="{FF2B5EF4-FFF2-40B4-BE49-F238E27FC236}">
                <a16:creationId xmlns:a16="http://schemas.microsoft.com/office/drawing/2014/main" id="{73AA671D-6364-CC63-E69B-729B8D87F56B}"/>
              </a:ext>
            </a:extLst>
          </p:cNvPr>
          <p:cNvSpPr txBox="1"/>
          <p:nvPr/>
        </p:nvSpPr>
        <p:spPr>
          <a:xfrm>
            <a:off x="609600" y="6066555"/>
            <a:ext cx="10928184" cy="707886"/>
          </a:xfrm>
          <a:prstGeom prst="rect">
            <a:avLst/>
          </a:prstGeom>
          <a:noFill/>
        </p:spPr>
        <p:txBody>
          <a:bodyPr wrap="none" rtlCol="0">
            <a:spAutoFit/>
          </a:bodyPr>
          <a:lstStyle/>
          <a:p>
            <a:r>
              <a:rPr lang="en-CA" sz="2000" dirty="0"/>
              <a:t>2022 amounts are net of the 10% payment discount.  2023 amounts have been calculated based on the</a:t>
            </a:r>
          </a:p>
          <a:p>
            <a:r>
              <a:rPr lang="en-CA" sz="2000" dirty="0"/>
              <a:t>Elimination of the discount.</a:t>
            </a:r>
          </a:p>
        </p:txBody>
      </p:sp>
    </p:spTree>
    <p:extLst>
      <p:ext uri="{BB962C8B-B14F-4D97-AF65-F5344CB8AC3E}">
        <p14:creationId xmlns:p14="http://schemas.microsoft.com/office/powerpoint/2010/main" val="1678532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9696" y="21744"/>
            <a:ext cx="8832304" cy="1143000"/>
          </a:xfrm>
        </p:spPr>
        <p:txBody>
          <a:bodyPr>
            <a:normAutofit fontScale="90000"/>
          </a:bodyPr>
          <a:lstStyle/>
          <a:p>
            <a:pPr algn="ctr"/>
            <a:r>
              <a:rPr lang="en-CA" dirty="0"/>
              <a:t>Financial Impact on Customer Not Utilizing the 10% Early Payment Discount</a:t>
            </a:r>
          </a:p>
        </p:txBody>
      </p:sp>
      <p:graphicFrame>
        <p:nvGraphicFramePr>
          <p:cNvPr id="10" name="Table 10">
            <a:extLst>
              <a:ext uri="{FF2B5EF4-FFF2-40B4-BE49-F238E27FC236}">
                <a16:creationId xmlns:a16="http://schemas.microsoft.com/office/drawing/2014/main" id="{BECA8695-F803-4C81-A535-6B41AA5CCC0D}"/>
              </a:ext>
            </a:extLst>
          </p:cNvPr>
          <p:cNvGraphicFramePr>
            <a:graphicFrameLocks noGrp="1"/>
          </p:cNvGraphicFramePr>
          <p:nvPr>
            <p:ph idx="1"/>
            <p:extLst>
              <p:ext uri="{D42A27DB-BD31-4B8C-83A1-F6EECF244321}">
                <p14:modId xmlns:p14="http://schemas.microsoft.com/office/powerpoint/2010/main" val="1859119561"/>
              </p:ext>
            </p:extLst>
          </p:nvPr>
        </p:nvGraphicFramePr>
        <p:xfrm>
          <a:off x="609600" y="1454540"/>
          <a:ext cx="10814991" cy="4388558"/>
        </p:xfrm>
        <a:graphic>
          <a:graphicData uri="http://schemas.openxmlformats.org/drawingml/2006/table">
            <a:tbl>
              <a:tblPr firstRow="1" bandRow="1">
                <a:tableStyleId>{5C22544A-7EE6-4342-B048-85BDC9FD1C3A}</a:tableStyleId>
              </a:tblPr>
              <a:tblGrid>
                <a:gridCol w="3790427">
                  <a:extLst>
                    <a:ext uri="{9D8B030D-6E8A-4147-A177-3AD203B41FA5}">
                      <a16:colId xmlns:a16="http://schemas.microsoft.com/office/drawing/2014/main" val="3252028974"/>
                    </a:ext>
                  </a:extLst>
                </a:gridCol>
                <a:gridCol w="1440160">
                  <a:extLst>
                    <a:ext uri="{9D8B030D-6E8A-4147-A177-3AD203B41FA5}">
                      <a16:colId xmlns:a16="http://schemas.microsoft.com/office/drawing/2014/main" val="3126141085"/>
                    </a:ext>
                  </a:extLst>
                </a:gridCol>
                <a:gridCol w="1512168">
                  <a:extLst>
                    <a:ext uri="{9D8B030D-6E8A-4147-A177-3AD203B41FA5}">
                      <a16:colId xmlns:a16="http://schemas.microsoft.com/office/drawing/2014/main" val="3550347538"/>
                    </a:ext>
                  </a:extLst>
                </a:gridCol>
                <a:gridCol w="2088232">
                  <a:extLst>
                    <a:ext uri="{9D8B030D-6E8A-4147-A177-3AD203B41FA5}">
                      <a16:colId xmlns:a16="http://schemas.microsoft.com/office/drawing/2014/main" val="297482590"/>
                    </a:ext>
                  </a:extLst>
                </a:gridCol>
                <a:gridCol w="1984004">
                  <a:extLst>
                    <a:ext uri="{9D8B030D-6E8A-4147-A177-3AD203B41FA5}">
                      <a16:colId xmlns:a16="http://schemas.microsoft.com/office/drawing/2014/main" val="3859046840"/>
                    </a:ext>
                  </a:extLst>
                </a:gridCol>
              </a:tblGrid>
              <a:tr h="1188158">
                <a:tc>
                  <a:txBody>
                    <a:bodyPr/>
                    <a:lstStyle/>
                    <a:p>
                      <a:pPr algn="ctr"/>
                      <a:r>
                        <a:rPr lang="en-US" sz="3200" dirty="0"/>
                        <a:t>Net Financial Impact</a:t>
                      </a:r>
                      <a:endParaRPr lang="en-CA" sz="3200" dirty="0"/>
                    </a:p>
                  </a:txBody>
                  <a:tcPr>
                    <a:solidFill>
                      <a:schemeClr val="accent4"/>
                    </a:solidFill>
                  </a:tcPr>
                </a:tc>
                <a:tc>
                  <a:txBody>
                    <a:bodyPr/>
                    <a:lstStyle/>
                    <a:p>
                      <a:pPr algn="ctr"/>
                      <a:r>
                        <a:rPr lang="en-US" sz="3200" dirty="0"/>
                        <a:t>2022</a:t>
                      </a:r>
                    </a:p>
                    <a:p>
                      <a:pPr algn="ctr"/>
                      <a:r>
                        <a:rPr lang="en-US" sz="3200" dirty="0"/>
                        <a:t>Annual</a:t>
                      </a:r>
                      <a:endParaRPr lang="en-CA" sz="3200" dirty="0"/>
                    </a:p>
                  </a:txBody>
                  <a:tcPr>
                    <a:solidFill>
                      <a:schemeClr val="accent4"/>
                    </a:solidFill>
                  </a:tcPr>
                </a:tc>
                <a:tc>
                  <a:txBody>
                    <a:bodyPr/>
                    <a:lstStyle/>
                    <a:p>
                      <a:pPr algn="ctr"/>
                      <a:r>
                        <a:rPr lang="en-US" sz="3200" dirty="0"/>
                        <a:t>2023</a:t>
                      </a:r>
                    </a:p>
                    <a:p>
                      <a:pPr algn="ctr"/>
                      <a:r>
                        <a:rPr lang="en-US" sz="3200" dirty="0"/>
                        <a:t>Annual</a:t>
                      </a:r>
                      <a:endParaRPr lang="en-CA" sz="3200" dirty="0"/>
                    </a:p>
                  </a:txBody>
                  <a:tcPr>
                    <a:solidFill>
                      <a:schemeClr val="accent4"/>
                    </a:solidFill>
                  </a:tcPr>
                </a:tc>
                <a:tc>
                  <a:txBody>
                    <a:bodyPr/>
                    <a:lstStyle/>
                    <a:p>
                      <a:pPr algn="ctr"/>
                      <a:r>
                        <a:rPr lang="en-US" sz="3200" dirty="0"/>
                        <a:t>2023 Increase</a:t>
                      </a:r>
                      <a:endParaRPr lang="en-CA" sz="3200" dirty="0"/>
                    </a:p>
                  </a:txBody>
                  <a:tcPr>
                    <a:solidFill>
                      <a:schemeClr val="accent4"/>
                    </a:solidFill>
                  </a:tcPr>
                </a:tc>
                <a:tc>
                  <a:txBody>
                    <a:bodyPr/>
                    <a:lstStyle/>
                    <a:p>
                      <a:pPr algn="ctr"/>
                      <a:r>
                        <a:rPr lang="en-CA" sz="3200" dirty="0"/>
                        <a:t>2023</a:t>
                      </a:r>
                    </a:p>
                    <a:p>
                      <a:pPr algn="ctr"/>
                      <a:r>
                        <a:rPr lang="en-CA" sz="3200" dirty="0"/>
                        <a:t>Typical</a:t>
                      </a:r>
                    </a:p>
                  </a:txBody>
                  <a:tcPr>
                    <a:solidFill>
                      <a:schemeClr val="accent4"/>
                    </a:solidFill>
                  </a:tcPr>
                </a:tc>
                <a:extLst>
                  <a:ext uri="{0D108BD9-81ED-4DB2-BD59-A6C34878D82A}">
                    <a16:rowId xmlns:a16="http://schemas.microsoft.com/office/drawing/2014/main" val="410588971"/>
                  </a:ext>
                </a:extLst>
              </a:tr>
              <a:tr h="926171">
                <a:tc>
                  <a:txBody>
                    <a:bodyPr/>
                    <a:lstStyle/>
                    <a:p>
                      <a:r>
                        <a:rPr lang="en-US" sz="3200" dirty="0"/>
                        <a:t>#1 – No discount + asset contribution</a:t>
                      </a:r>
                      <a:endParaRPr lang="en-CA" sz="3200" dirty="0"/>
                    </a:p>
                  </a:txBody>
                  <a:tcPr anchor="ctr">
                    <a:solidFill>
                      <a:schemeClr val="accent4">
                        <a:lumMod val="40000"/>
                        <a:lumOff val="60000"/>
                      </a:schemeClr>
                    </a:solidFill>
                  </a:tcPr>
                </a:tc>
                <a:tc>
                  <a:txBody>
                    <a:bodyPr/>
                    <a:lstStyle/>
                    <a:p>
                      <a:r>
                        <a:rPr lang="en-CA" sz="2800" dirty="0"/>
                        <a:t>$3,021 /year </a:t>
                      </a:r>
                    </a:p>
                  </a:txBody>
                  <a:tcPr anchor="ctr">
                    <a:solidFill>
                      <a:schemeClr val="accent4">
                        <a:lumMod val="40000"/>
                        <a:lumOff val="60000"/>
                      </a:schemeClr>
                    </a:solidFill>
                  </a:tcPr>
                </a:tc>
                <a:tc>
                  <a:txBody>
                    <a:bodyPr/>
                    <a:lstStyle/>
                    <a:p>
                      <a:r>
                        <a:rPr lang="en-CA" sz="2800" dirty="0"/>
                        <a:t>$3,191 /year</a:t>
                      </a:r>
                    </a:p>
                  </a:txBody>
                  <a:tcPr anchor="ctr">
                    <a:solidFill>
                      <a:schemeClr val="accent4">
                        <a:lumMod val="40000"/>
                        <a:lumOff val="60000"/>
                      </a:schemeClr>
                    </a:solidFill>
                  </a:tcPr>
                </a:tc>
                <a:tc>
                  <a:txBody>
                    <a:bodyPr/>
                    <a:lstStyle/>
                    <a:p>
                      <a:r>
                        <a:rPr lang="en-CA" sz="2000" dirty="0"/>
                        <a:t>$ 170.04 / year</a:t>
                      </a:r>
                    </a:p>
                    <a:p>
                      <a:r>
                        <a:rPr lang="en-CA" sz="2000" dirty="0"/>
                        <a:t>$   14.17 / month</a:t>
                      </a:r>
                    </a:p>
                  </a:txBody>
                  <a:tcPr anchor="ctr">
                    <a:solidFill>
                      <a:schemeClr val="accent4">
                        <a:lumMod val="40000"/>
                        <a:lumOff val="60000"/>
                      </a:schemeClr>
                    </a:solidFill>
                  </a:tcPr>
                </a:tc>
                <a:tc>
                  <a:txBody>
                    <a:bodyPr/>
                    <a:lstStyle/>
                    <a:p>
                      <a:r>
                        <a:rPr lang="en-CA" sz="2000" dirty="0">
                          <a:solidFill>
                            <a:srgbClr val="C00000"/>
                          </a:solidFill>
                        </a:rPr>
                        <a:t>$ 409.53 / year</a:t>
                      </a:r>
                    </a:p>
                    <a:p>
                      <a:r>
                        <a:rPr lang="en-CA" sz="2000" dirty="0">
                          <a:solidFill>
                            <a:srgbClr val="C00000"/>
                          </a:solidFill>
                        </a:rPr>
                        <a:t>$   34.13 / month</a:t>
                      </a:r>
                    </a:p>
                  </a:txBody>
                  <a:tcPr anchor="ctr">
                    <a:solidFill>
                      <a:schemeClr val="accent4">
                        <a:lumMod val="40000"/>
                        <a:lumOff val="60000"/>
                      </a:schemeClr>
                    </a:solidFill>
                  </a:tcPr>
                </a:tc>
                <a:extLst>
                  <a:ext uri="{0D108BD9-81ED-4DB2-BD59-A6C34878D82A}">
                    <a16:rowId xmlns:a16="http://schemas.microsoft.com/office/drawing/2014/main" val="2280533099"/>
                  </a:ext>
                </a:extLst>
              </a:tr>
              <a:tr h="926171">
                <a:tc>
                  <a:txBody>
                    <a:bodyPr/>
                    <a:lstStyle/>
                    <a:p>
                      <a:r>
                        <a:rPr lang="en-US" sz="3200" dirty="0"/>
                        <a:t>#2 – Keep Discount and increase all rates</a:t>
                      </a:r>
                      <a:endParaRPr lang="en-CA" sz="3200" dirty="0"/>
                    </a:p>
                  </a:txBody>
                  <a:tcPr anchor="ctr">
                    <a:solidFill>
                      <a:schemeClr val="accent4">
                        <a:lumMod val="20000"/>
                        <a:lumOff val="80000"/>
                      </a:schemeClr>
                    </a:solidFill>
                  </a:tcPr>
                </a:tc>
                <a:tc>
                  <a:txBody>
                    <a:bodyPr/>
                    <a:lstStyle/>
                    <a:p>
                      <a:r>
                        <a:rPr lang="en-CA" sz="2800" dirty="0"/>
                        <a:t>$3,021 /year</a:t>
                      </a:r>
                    </a:p>
                  </a:txBody>
                  <a:tcPr anchor="ctr">
                    <a:solidFill>
                      <a:schemeClr val="accent4">
                        <a:lumMod val="20000"/>
                        <a:lumOff val="80000"/>
                      </a:schemeClr>
                    </a:solidFill>
                  </a:tcPr>
                </a:tc>
                <a:tc>
                  <a:txBody>
                    <a:bodyPr/>
                    <a:lstStyle/>
                    <a:p>
                      <a:r>
                        <a:rPr lang="en-CA" sz="2800" dirty="0"/>
                        <a:t>$3,328 /year</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prstClr val="black"/>
                          </a:solidFill>
                          <a:effectLst/>
                          <a:uLnTx/>
                          <a:uFillTx/>
                          <a:latin typeface="+mn-lt"/>
                          <a:ea typeface="+mn-ea"/>
                          <a:cs typeface="+mn-cs"/>
                        </a:rPr>
                        <a:t>$ 307.72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prstClr val="black"/>
                          </a:solidFill>
                          <a:effectLst/>
                          <a:uLnTx/>
                          <a:uFillTx/>
                          <a:latin typeface="+mn-lt"/>
                          <a:ea typeface="+mn-ea"/>
                          <a:cs typeface="+mn-cs"/>
                        </a:rPr>
                        <a:t>$   25.64 / month</a:t>
                      </a:r>
                    </a:p>
                  </a:txBody>
                  <a:tcPr anchor="ctr">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C00000"/>
                          </a:solidFill>
                          <a:effectLst/>
                          <a:uLnTx/>
                          <a:uFillTx/>
                          <a:latin typeface="+mn-lt"/>
                          <a:ea typeface="+mn-ea"/>
                          <a:cs typeface="+mn-cs"/>
                        </a:rPr>
                        <a:t>$ 276.93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C00000"/>
                          </a:solidFill>
                          <a:effectLst/>
                          <a:uLnTx/>
                          <a:uFillTx/>
                          <a:latin typeface="+mn-lt"/>
                          <a:ea typeface="+mn-ea"/>
                          <a:cs typeface="+mn-cs"/>
                        </a:rPr>
                        <a:t>$   23.08 / month</a:t>
                      </a:r>
                    </a:p>
                  </a:txBody>
                  <a:tcPr anchor="ctr">
                    <a:solidFill>
                      <a:schemeClr val="accent4">
                        <a:lumMod val="20000"/>
                        <a:lumOff val="80000"/>
                      </a:schemeClr>
                    </a:solidFill>
                  </a:tcPr>
                </a:tc>
                <a:extLst>
                  <a:ext uri="{0D108BD9-81ED-4DB2-BD59-A6C34878D82A}">
                    <a16:rowId xmlns:a16="http://schemas.microsoft.com/office/drawing/2014/main" val="3305744629"/>
                  </a:ext>
                </a:extLst>
              </a:tr>
              <a:tr h="926171">
                <a:tc>
                  <a:txBody>
                    <a:bodyPr/>
                    <a:lstStyle/>
                    <a:p>
                      <a:r>
                        <a:rPr lang="en-US" sz="3200" dirty="0"/>
                        <a:t>#3 – No 10% + water rate increase 4.86%</a:t>
                      </a:r>
                      <a:endParaRPr lang="en-CA" sz="3200" dirty="0"/>
                    </a:p>
                  </a:txBody>
                  <a:tcPr anchor="ctr">
                    <a:solidFill>
                      <a:schemeClr val="accent4">
                        <a:lumMod val="40000"/>
                        <a:lumOff val="60000"/>
                      </a:schemeClr>
                    </a:solidFill>
                  </a:tcPr>
                </a:tc>
                <a:tc>
                  <a:txBody>
                    <a:bodyPr/>
                    <a:lstStyle/>
                    <a:p>
                      <a:r>
                        <a:rPr lang="en-CA" sz="2800" u="none" dirty="0"/>
                        <a:t>$3,021 /year</a:t>
                      </a:r>
                    </a:p>
                  </a:txBody>
                  <a:tcPr anchor="ctr">
                    <a:solidFill>
                      <a:schemeClr val="accent4">
                        <a:lumMod val="40000"/>
                        <a:lumOff val="60000"/>
                      </a:schemeClr>
                    </a:solidFill>
                  </a:tcPr>
                </a:tc>
                <a:tc>
                  <a:txBody>
                    <a:bodyPr/>
                    <a:lstStyle/>
                    <a:p>
                      <a:r>
                        <a:rPr lang="en-CA" sz="2800" u="none" dirty="0"/>
                        <a:t>$3,133 /year</a:t>
                      </a:r>
                    </a:p>
                  </a:txBody>
                  <a:tcPr anchor="ct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prstClr val="black"/>
                          </a:solidFill>
                          <a:effectLst/>
                          <a:uLnTx/>
                          <a:uFillTx/>
                          <a:latin typeface="+mn-lt"/>
                          <a:ea typeface="+mn-ea"/>
                          <a:cs typeface="+mn-cs"/>
                        </a:rPr>
                        <a:t>$ 112.68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prstClr val="black"/>
                          </a:solidFill>
                          <a:effectLst/>
                          <a:uLnTx/>
                          <a:uFillTx/>
                          <a:latin typeface="+mn-lt"/>
                          <a:ea typeface="+mn-ea"/>
                          <a:cs typeface="+mn-cs"/>
                        </a:rPr>
                        <a:t>$     9.39 / month</a:t>
                      </a:r>
                    </a:p>
                  </a:txBody>
                  <a:tcPr anchor="ct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C00000"/>
                          </a:solidFill>
                          <a:effectLst/>
                          <a:uLnTx/>
                          <a:uFillTx/>
                          <a:latin typeface="+mn-lt"/>
                          <a:ea typeface="+mn-ea"/>
                          <a:cs typeface="+mn-cs"/>
                        </a:rPr>
                        <a:t>$ 353.16 / year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C00000"/>
                          </a:solidFill>
                          <a:effectLst/>
                          <a:uLnTx/>
                          <a:uFillTx/>
                          <a:latin typeface="+mn-lt"/>
                          <a:ea typeface="+mn-ea"/>
                          <a:cs typeface="+mn-cs"/>
                        </a:rPr>
                        <a:t>$   29.43 / month</a:t>
                      </a:r>
                    </a:p>
                  </a:txBody>
                  <a:tcPr anchor="ctr">
                    <a:solidFill>
                      <a:schemeClr val="accent4">
                        <a:lumMod val="40000"/>
                        <a:lumOff val="60000"/>
                      </a:schemeClr>
                    </a:solidFill>
                  </a:tcPr>
                </a:tc>
                <a:extLst>
                  <a:ext uri="{0D108BD9-81ED-4DB2-BD59-A6C34878D82A}">
                    <a16:rowId xmlns:a16="http://schemas.microsoft.com/office/drawing/2014/main" val="3030086980"/>
                  </a:ext>
                </a:extLst>
              </a:tr>
            </a:tbl>
          </a:graphicData>
        </a:graphic>
      </p:graphicFrame>
      <p:sp>
        <p:nvSpPr>
          <p:cNvPr id="3" name="Slide Number Placeholder 2">
            <a:extLst>
              <a:ext uri="{FF2B5EF4-FFF2-40B4-BE49-F238E27FC236}">
                <a16:creationId xmlns:a16="http://schemas.microsoft.com/office/drawing/2014/main" id="{BF5B31EF-4F44-4516-AA57-989B4590199B}"/>
              </a:ext>
            </a:extLst>
          </p:cNvPr>
          <p:cNvSpPr>
            <a:spLocks noGrp="1"/>
          </p:cNvSpPr>
          <p:nvPr>
            <p:ph type="sldNum" sz="quarter" idx="12"/>
          </p:nvPr>
        </p:nvSpPr>
        <p:spPr/>
        <p:txBody>
          <a:bodyPr/>
          <a:lstStyle/>
          <a:p>
            <a:fld id="{0C10D417-EFB3-410A-860E-5F1B7B9033ED}" type="slidenum">
              <a:rPr lang="en-US" smtClean="0"/>
              <a:t>8</a:t>
            </a:fld>
            <a:endParaRPr lang="en-US"/>
          </a:p>
        </p:txBody>
      </p:sp>
      <p:sp>
        <p:nvSpPr>
          <p:cNvPr id="4" name="TextBox 3">
            <a:extLst>
              <a:ext uri="{FF2B5EF4-FFF2-40B4-BE49-F238E27FC236}">
                <a16:creationId xmlns:a16="http://schemas.microsoft.com/office/drawing/2014/main" id="{394245B3-63C3-50CF-90C3-38C857520730}"/>
              </a:ext>
            </a:extLst>
          </p:cNvPr>
          <p:cNvSpPr txBox="1"/>
          <p:nvPr/>
        </p:nvSpPr>
        <p:spPr>
          <a:xfrm>
            <a:off x="609600" y="6066555"/>
            <a:ext cx="8420575" cy="400110"/>
          </a:xfrm>
          <a:prstGeom prst="rect">
            <a:avLst/>
          </a:prstGeom>
          <a:noFill/>
        </p:spPr>
        <p:txBody>
          <a:bodyPr wrap="none" rtlCol="0">
            <a:spAutoFit/>
          </a:bodyPr>
          <a:lstStyle/>
          <a:p>
            <a:r>
              <a:rPr lang="en-CA" sz="2000" dirty="0"/>
              <a:t>2023 amounts take into account a 2% penalty being applied in Scenario’s 1 &amp; 3.</a:t>
            </a:r>
          </a:p>
        </p:txBody>
      </p:sp>
    </p:spTree>
    <p:extLst>
      <p:ext uri="{BB962C8B-B14F-4D97-AF65-F5344CB8AC3E}">
        <p14:creationId xmlns:p14="http://schemas.microsoft.com/office/powerpoint/2010/main" val="1798865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F74C0-7D70-45D2-8440-A275FFAED664}"/>
              </a:ext>
            </a:extLst>
          </p:cNvPr>
          <p:cNvSpPr>
            <a:spLocks noGrp="1"/>
          </p:cNvSpPr>
          <p:nvPr>
            <p:ph type="title"/>
          </p:nvPr>
        </p:nvSpPr>
        <p:spPr>
          <a:xfrm>
            <a:off x="3431704" y="260648"/>
            <a:ext cx="8150696" cy="1143000"/>
          </a:xfrm>
        </p:spPr>
        <p:txBody>
          <a:bodyPr>
            <a:noAutofit/>
          </a:bodyPr>
          <a:lstStyle/>
          <a:p>
            <a:r>
              <a:rPr lang="en-CA" sz="3600" dirty="0"/>
              <a:t>Proposed 2023 Water, Sewer &amp; Electrical Rate Increases</a:t>
            </a:r>
            <a:endParaRPr lang="en-US" sz="3600" dirty="0"/>
          </a:p>
        </p:txBody>
      </p:sp>
      <p:sp>
        <p:nvSpPr>
          <p:cNvPr id="3" name="Content Placeholder 2">
            <a:extLst>
              <a:ext uri="{FF2B5EF4-FFF2-40B4-BE49-F238E27FC236}">
                <a16:creationId xmlns:a16="http://schemas.microsoft.com/office/drawing/2014/main" id="{052FB163-BB08-495E-829A-080D9C4DBA33}"/>
              </a:ext>
            </a:extLst>
          </p:cNvPr>
          <p:cNvSpPr>
            <a:spLocks noGrp="1"/>
          </p:cNvSpPr>
          <p:nvPr>
            <p:ph idx="1"/>
          </p:nvPr>
        </p:nvSpPr>
        <p:spPr>
          <a:xfrm>
            <a:off x="609600" y="1628800"/>
            <a:ext cx="10972800" cy="3427356"/>
          </a:xfrm>
        </p:spPr>
        <p:txBody>
          <a:bodyPr>
            <a:normAutofit fontScale="92500" lnSpcReduction="20000"/>
          </a:bodyPr>
          <a:lstStyle/>
          <a:p>
            <a:pPr marL="0" lvl="0" indent="0">
              <a:buNone/>
            </a:pPr>
            <a:endParaRPr lang="en-US" b="1" i="1" dirty="0"/>
          </a:p>
          <a:p>
            <a:pPr marL="514350" lvl="0" indent="-514350">
              <a:spcAft>
                <a:spcPts val="1800"/>
              </a:spcAft>
              <a:buFont typeface="+mj-lt"/>
              <a:buAutoNum type="arabicPeriod"/>
            </a:pPr>
            <a:r>
              <a:rPr lang="en-US" b="1" dirty="0"/>
              <a:t>THAT the Fees and Charges Amendment Bylaw No. 2022-038 receive first, second and third reading.</a:t>
            </a:r>
            <a:endParaRPr lang="en-US" dirty="0"/>
          </a:p>
          <a:p>
            <a:pPr marL="514350" lvl="0" indent="-514350">
              <a:spcAft>
                <a:spcPts val="1800"/>
              </a:spcAft>
              <a:buFont typeface="+mj-lt"/>
              <a:buAutoNum type="arabicPeriod"/>
            </a:pPr>
            <a:r>
              <a:rPr lang="en-US" b="1" dirty="0"/>
              <a:t>THAT the Water Utilities and Water Rates Amendment Bylaw No. 2022-039 receive first, second and third reading.</a:t>
            </a:r>
          </a:p>
          <a:p>
            <a:pPr marL="514350" lvl="0" indent="-514350">
              <a:spcAft>
                <a:spcPts val="1800"/>
              </a:spcAft>
              <a:buFont typeface="+mj-lt"/>
              <a:buAutoNum type="arabicPeriod"/>
            </a:pPr>
            <a:r>
              <a:rPr lang="en-US" b="1" dirty="0"/>
              <a:t>THAT the Electrical Rates and Regulations Amendment Bylaw No. 2022-043 receive first, second and third reading.</a:t>
            </a:r>
            <a:endParaRPr lang="en-US" dirty="0"/>
          </a:p>
        </p:txBody>
      </p:sp>
      <p:sp>
        <p:nvSpPr>
          <p:cNvPr id="4" name="TextBox 3">
            <a:extLst>
              <a:ext uri="{FF2B5EF4-FFF2-40B4-BE49-F238E27FC236}">
                <a16:creationId xmlns:a16="http://schemas.microsoft.com/office/drawing/2014/main" id="{426D0AF2-2890-44B0-BF08-9B34B3A1E700}"/>
              </a:ext>
            </a:extLst>
          </p:cNvPr>
          <p:cNvSpPr txBox="1"/>
          <p:nvPr/>
        </p:nvSpPr>
        <p:spPr>
          <a:xfrm>
            <a:off x="1127448" y="5428379"/>
            <a:ext cx="10297144" cy="954107"/>
          </a:xfrm>
          <a:prstGeom prst="rect">
            <a:avLst/>
          </a:prstGeom>
          <a:noFill/>
        </p:spPr>
        <p:txBody>
          <a:bodyPr wrap="square" rtlCol="0">
            <a:spAutoFit/>
          </a:bodyPr>
          <a:lstStyle/>
          <a:p>
            <a:r>
              <a:rPr lang="en-CA" sz="2800" b="1" dirty="0">
                <a:solidFill>
                  <a:srgbClr val="002060"/>
                </a:solidFill>
              </a:rPr>
              <a:t>Adoption of the three bylaws is scheduled at a special council meeting on December 16, 2022 at 1:00pm</a:t>
            </a:r>
          </a:p>
        </p:txBody>
      </p:sp>
      <p:sp>
        <p:nvSpPr>
          <p:cNvPr id="5" name="Slide Number Placeholder 4">
            <a:extLst>
              <a:ext uri="{FF2B5EF4-FFF2-40B4-BE49-F238E27FC236}">
                <a16:creationId xmlns:a16="http://schemas.microsoft.com/office/drawing/2014/main" id="{A95D349C-1330-4306-9FCE-12B193B0CABA}"/>
              </a:ext>
            </a:extLst>
          </p:cNvPr>
          <p:cNvSpPr>
            <a:spLocks noGrp="1"/>
          </p:cNvSpPr>
          <p:nvPr>
            <p:ph type="sldNum" sz="quarter" idx="12"/>
          </p:nvPr>
        </p:nvSpPr>
        <p:spPr/>
        <p:txBody>
          <a:bodyPr/>
          <a:lstStyle/>
          <a:p>
            <a:fld id="{0C10D417-EFB3-410A-860E-5F1B7B9033ED}" type="slidenum">
              <a:rPr lang="en-US" smtClean="0"/>
              <a:t>9</a:t>
            </a:fld>
            <a:endParaRPr lang="en-US"/>
          </a:p>
        </p:txBody>
      </p:sp>
    </p:spTree>
    <p:extLst>
      <p:ext uri="{BB962C8B-B14F-4D97-AF65-F5344CB8AC3E}">
        <p14:creationId xmlns:p14="http://schemas.microsoft.com/office/powerpoint/2010/main" val="3187268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owerPoint Presentation" id="{2F6EBFA3-58A0-442D-A389-96BD150A14FF}" vid="{BEC6FC7A-40C3-4D49-88E4-FDE8F86A6FA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Presentation</Template>
  <TotalTime>2937</TotalTime>
  <Words>1896</Words>
  <Application>Microsoft Office PowerPoint</Application>
  <PresentationFormat>Widescreen</PresentationFormat>
  <Paragraphs>269</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2023 Sewer Budget</vt:lpstr>
      <vt:lpstr>2023 Water Budget</vt:lpstr>
      <vt:lpstr>2023 Electric Budget</vt:lpstr>
      <vt:lpstr>#1: Eliminate 10% Early Payment Discount &amp; Include Asset Management Contributions</vt:lpstr>
      <vt:lpstr>#2: Keep 10% Early Payment Discount and Increase Rates to Cover Operational Deficits</vt:lpstr>
      <vt:lpstr>#3: Eliminate 10% Early Payment Discount &amp; 4.86% Water Rate Increase</vt:lpstr>
      <vt:lpstr>Financial Impact on Customer Not Utilizing the 10% Early Payment Discount</vt:lpstr>
      <vt:lpstr>Proposed 2023 Water, Sewer &amp; Electrical Rate Increases</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Svetlichny</dc:creator>
  <cp:lastModifiedBy>David Svetlichny</cp:lastModifiedBy>
  <cp:revision>209</cp:revision>
  <cp:lastPrinted>2022-12-11T21:24:58Z</cp:lastPrinted>
  <dcterms:created xsi:type="dcterms:W3CDTF">2018-11-28T21:35:48Z</dcterms:created>
  <dcterms:modified xsi:type="dcterms:W3CDTF">2022-12-12T19:29:07Z</dcterms:modified>
</cp:coreProperties>
</file>