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8" r:id="rId3"/>
    <p:sldId id="306" r:id="rId4"/>
    <p:sldId id="302" r:id="rId5"/>
    <p:sldId id="307" r:id="rId6"/>
    <p:sldId id="299" r:id="rId7"/>
    <p:sldId id="300" r:id="rId8"/>
    <p:sldId id="301" r:id="rId9"/>
    <p:sldId id="303" r:id="rId10"/>
    <p:sldId id="288" r:id="rId11"/>
  </p:sldIdLst>
  <p:sldSz cx="9144000" cy="6858000" type="screen4x3"/>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188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465048118985126"/>
          <c:y val="0.19721055701370663"/>
          <c:w val="0.85090507436570428"/>
          <c:h val="0.77736111111111106"/>
        </c:manualLayout>
      </c:layout>
      <c:barChart>
        <c:barDir val="col"/>
        <c:grouping val="clustered"/>
        <c:varyColors val="0"/>
        <c:ser>
          <c:idx val="0"/>
          <c:order val="0"/>
          <c:spPr>
            <a:solidFill>
              <a:schemeClr val="accent1"/>
            </a:solidFill>
            <a:ln>
              <a:noFill/>
            </a:ln>
            <a:effectLst/>
          </c:spPr>
          <c:invertIfNegative val="0"/>
          <c:dLbls>
            <c:dLbl>
              <c:idx val="0"/>
              <c:numFmt formatCode="#,##0.0" sourceLinked="0"/>
              <c:spPr>
                <a:noFill/>
                <a:ln>
                  <a:noFill/>
                </a:ln>
                <a:effectLst/>
              </c:spPr>
              <c:txPr>
                <a:bodyPr rot="0" spcFirstLastPara="1" vertOverflow="ellipsis" vert="horz" wrap="square" lIns="38100" tIns="144000" rIns="38100" bIns="180000" anchor="b" anchorCtr="0">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Lst>
            </c:dLbl>
            <c:numFmt formatCode="#,##0.0" sourceLinked="0"/>
            <c:spPr>
              <a:noFill/>
              <a:ln>
                <a:noFill/>
              </a:ln>
              <a:effectLst/>
            </c:spPr>
            <c:txPr>
              <a:bodyPr rot="0" spcFirstLastPara="1" vertOverflow="ellipsis" vert="horz" wrap="square" lIns="38100" tIns="144000" rIns="38100" bIns="180000" anchor="b" anchorCtr="0">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layout/>
                <c15:showLeaderLines val="1"/>
                <c15:leaderLines>
                  <c:spPr>
                    <a:ln w="9525" cap="flat" cmpd="sng" algn="ctr">
                      <a:solidFill>
                        <a:schemeClr val="tx1">
                          <a:lumMod val="35000"/>
                          <a:lumOff val="65000"/>
                        </a:schemeClr>
                      </a:solidFill>
                      <a:round/>
                    </a:ln>
                    <a:effectLst/>
                  </c:spPr>
                </c15:leaderLines>
              </c:ext>
            </c:extLst>
          </c:dLbls>
          <c:cat>
            <c:strRef>
              <c:f>'Assessment vs taxes'!$A$26:$A$36</c:f>
              <c:strCache>
                <c:ptCount val="11"/>
                <c:pt idx="0">
                  <c:v>Commercial</c:v>
                </c:pt>
                <c:pt idx="1">
                  <c:v>Industrial</c:v>
                </c:pt>
                <c:pt idx="2">
                  <c:v>Apartments</c:v>
                </c:pt>
                <c:pt idx="3">
                  <c:v>Lower Town</c:v>
                </c:pt>
                <c:pt idx="4">
                  <c:v>City Centre</c:v>
                </c:pt>
                <c:pt idx="5">
                  <c:v>Giants Head</c:v>
                </c:pt>
                <c:pt idx="6">
                  <c:v>Trout Creek</c:v>
                </c:pt>
                <c:pt idx="7">
                  <c:v>South Summerland</c:v>
                </c:pt>
                <c:pt idx="8">
                  <c:v>Prairie Valley</c:v>
                </c:pt>
                <c:pt idx="9">
                  <c:v>Garnet Valley</c:v>
                </c:pt>
                <c:pt idx="10">
                  <c:v>Waterfront</c:v>
                </c:pt>
              </c:strCache>
            </c:strRef>
          </c:cat>
          <c:val>
            <c:numRef>
              <c:f>'Assessment vs taxes'!$B$26:$B$36</c:f>
              <c:numCache>
                <c:formatCode>#,##0.0000</c:formatCode>
                <c:ptCount val="11"/>
                <c:pt idx="0">
                  <c:v>6</c:v>
                </c:pt>
                <c:pt idx="1">
                  <c:v>0.5</c:v>
                </c:pt>
                <c:pt idx="2">
                  <c:v>0.1</c:v>
                </c:pt>
                <c:pt idx="3">
                  <c:v>15.1</c:v>
                </c:pt>
                <c:pt idx="4">
                  <c:v>28.3</c:v>
                </c:pt>
                <c:pt idx="5">
                  <c:v>7.4</c:v>
                </c:pt>
                <c:pt idx="6">
                  <c:v>3</c:v>
                </c:pt>
                <c:pt idx="7">
                  <c:v>7.2</c:v>
                </c:pt>
                <c:pt idx="8">
                  <c:v>7.1</c:v>
                </c:pt>
                <c:pt idx="9">
                  <c:v>2.5</c:v>
                </c:pt>
                <c:pt idx="10">
                  <c:v>22.8</c:v>
                </c:pt>
              </c:numCache>
            </c:numRef>
          </c:val>
        </c:ser>
        <c:dLbls>
          <c:dLblPos val="outEnd"/>
          <c:showLegendKey val="0"/>
          <c:showVal val="1"/>
          <c:showCatName val="0"/>
          <c:showSerName val="0"/>
          <c:showPercent val="0"/>
          <c:showBubbleSize val="0"/>
        </c:dLbls>
        <c:gapWidth val="219"/>
        <c:overlap val="-27"/>
        <c:axId val="348109184"/>
        <c:axId val="348102128"/>
      </c:barChart>
      <c:catAx>
        <c:axId val="34810918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8102128"/>
        <c:crosses val="autoZero"/>
        <c:auto val="1"/>
        <c:lblAlgn val="ctr"/>
        <c:lblOffset val="100"/>
        <c:noMultiLvlLbl val="0"/>
      </c:catAx>
      <c:valAx>
        <c:axId val="34810212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81091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CA" dirty="0" smtClean="0"/>
              <a:t>2015</a:t>
            </a:r>
            <a:r>
              <a:rPr lang="en-CA" baseline="0" dirty="0" smtClean="0"/>
              <a:t> </a:t>
            </a:r>
            <a:r>
              <a:rPr lang="en-CA" baseline="0" dirty="0"/>
              <a:t>$ Change in Assessed Value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9528166618061622E-2"/>
          <c:y val="0.11529988203615453"/>
          <c:w val="0.89966936424613586"/>
          <c:h val="0.8650578893375841"/>
        </c:manualLayout>
      </c:layout>
      <c:barChart>
        <c:barDir val="col"/>
        <c:grouping val="clustered"/>
        <c:varyColors val="0"/>
        <c:ser>
          <c:idx val="0"/>
          <c:order val="0"/>
          <c:spPr>
            <a:solidFill>
              <a:schemeClr val="accent1"/>
            </a:solidFill>
            <a:ln>
              <a:noFill/>
            </a:ln>
            <a:effectLst/>
          </c:spPr>
          <c:invertIfNegative val="0"/>
          <c:dLbls>
            <c:dLbl>
              <c:idx val="1"/>
              <c:layout>
                <c:manualLayout>
                  <c:x val="1.5432098765432098E-3"/>
                  <c:y val="7.8569135452499383E-2"/>
                </c:manualLayout>
              </c:layout>
              <c:showLegendKey val="0"/>
              <c:showVal val="1"/>
              <c:showCatName val="1"/>
              <c:showSerName val="0"/>
              <c:showPercent val="0"/>
              <c:showBubbleSize val="0"/>
              <c:extLst>
                <c:ext xmlns:c15="http://schemas.microsoft.com/office/drawing/2012/chart" uri="{CE6537A1-D6FC-4f65-9D91-7224C49458BB}"/>
              </c:extLst>
            </c:dLbl>
            <c:dLbl>
              <c:idx val="2"/>
              <c:layout>
                <c:manualLayout>
                  <c:x val="4.6296296296296294E-3"/>
                  <c:y val="-0.12907750240114654"/>
                </c:manualLayout>
              </c:layout>
              <c:showLegendKey val="0"/>
              <c:showVal val="1"/>
              <c:showCatName val="1"/>
              <c:showSerName val="0"/>
              <c:showPercent val="0"/>
              <c:showBubbleSize val="0"/>
              <c:extLst>
                <c:ext xmlns:c15="http://schemas.microsoft.com/office/drawing/2012/chart" uri="{CE6537A1-D6FC-4f65-9D91-7224C49458BB}"/>
              </c:extLst>
            </c:dLbl>
            <c:dLbl>
              <c:idx val="3"/>
              <c:layout>
                <c:manualLayout>
                  <c:x val="9.259259259259146E-3"/>
                  <c:y val="-0.17958609029724723"/>
                </c:manualLayout>
              </c:layout>
              <c:showLegendKey val="0"/>
              <c:showVal val="1"/>
              <c:showCatName val="1"/>
              <c:showSerName val="0"/>
              <c:showPercent val="0"/>
              <c:showBubbleSize val="0"/>
              <c:extLst>
                <c:ext xmlns:c15="http://schemas.microsoft.com/office/drawing/2012/chart" uri="{CE6537A1-D6FC-4f65-9D91-7224C49458BB}"/>
              </c:extLst>
            </c:dLbl>
            <c:dLbl>
              <c:idx val="4"/>
              <c:layout>
                <c:manualLayout>
                  <c:x val="-3.0864197530864196E-3"/>
                  <c:y val="-4.77025552352063E-2"/>
                </c:manualLayout>
              </c:layout>
              <c:showLegendKey val="0"/>
              <c:showVal val="1"/>
              <c:showCatName val="1"/>
              <c:showSerName val="0"/>
              <c:showPercent val="0"/>
              <c:showBubbleSize val="0"/>
              <c:extLst>
                <c:ext xmlns:c15="http://schemas.microsoft.com/office/drawing/2012/chart" uri="{CE6537A1-D6FC-4f65-9D91-7224C49458BB}"/>
              </c:extLst>
            </c:dLbl>
            <c:dLbl>
              <c:idx val="5"/>
              <c:layout>
                <c:manualLayout>
                  <c:x val="7.716049382716049E-3"/>
                  <c:y val="0.12065962536591671"/>
                </c:manualLayout>
              </c:layout>
              <c:showLegendKey val="0"/>
              <c:showVal val="1"/>
              <c:showCatName val="1"/>
              <c:showSerName val="0"/>
              <c:showPercent val="0"/>
              <c:showBubbleSize val="0"/>
              <c:extLst>
                <c:ext xmlns:c15="http://schemas.microsoft.com/office/drawing/2012/chart" uri="{CE6537A1-D6FC-4f65-9D91-7224C49458BB}"/>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'Assessment changes'!$A$44:$A$49</c:f>
              <c:strCache>
                <c:ptCount val="6"/>
                <c:pt idx="0">
                  <c:v>RESIDENTIAL</c:v>
                </c:pt>
                <c:pt idx="1">
                  <c:v>UTILITY</c:v>
                </c:pt>
                <c:pt idx="2">
                  <c:v>LIGHT INDUSTRY</c:v>
                </c:pt>
                <c:pt idx="3">
                  <c:v>BUSINESS / OTHER</c:v>
                </c:pt>
                <c:pt idx="4">
                  <c:v>RECREATION / NON-PROFIT</c:v>
                </c:pt>
                <c:pt idx="5">
                  <c:v>FARM</c:v>
                </c:pt>
              </c:strCache>
            </c:strRef>
          </c:cat>
          <c:val>
            <c:numRef>
              <c:f>'Assessment changes'!$B$44:$B$49</c:f>
              <c:numCache>
                <c:formatCode>#,##0</c:formatCode>
                <c:ptCount val="6"/>
                <c:pt idx="0">
                  <c:v>90990038</c:v>
                </c:pt>
                <c:pt idx="1">
                  <c:v>-12500</c:v>
                </c:pt>
                <c:pt idx="2">
                  <c:v>44000</c:v>
                </c:pt>
                <c:pt idx="3">
                  <c:v>1587500</c:v>
                </c:pt>
                <c:pt idx="4">
                  <c:v>200800</c:v>
                </c:pt>
                <c:pt idx="5">
                  <c:v>-30211</c:v>
                </c:pt>
              </c:numCache>
            </c:numRef>
          </c:val>
        </c:ser>
        <c:dLbls>
          <c:showLegendKey val="0"/>
          <c:showVal val="0"/>
          <c:showCatName val="0"/>
          <c:showSerName val="0"/>
          <c:showPercent val="0"/>
          <c:showBubbleSize val="0"/>
        </c:dLbls>
        <c:gapWidth val="219"/>
        <c:overlap val="-27"/>
        <c:axId val="268273344"/>
        <c:axId val="268268640"/>
      </c:barChart>
      <c:catAx>
        <c:axId val="268273344"/>
        <c:scaling>
          <c:orientation val="minMax"/>
        </c:scaling>
        <c:delete val="1"/>
        <c:axPos val="b"/>
        <c:numFmt formatCode="General" sourceLinked="1"/>
        <c:majorTickMark val="none"/>
        <c:minorTickMark val="none"/>
        <c:tickLblPos val="nextTo"/>
        <c:crossAx val="268268640"/>
        <c:crosses val="autoZero"/>
        <c:auto val="1"/>
        <c:lblAlgn val="ctr"/>
        <c:lblOffset val="100"/>
        <c:noMultiLvlLbl val="0"/>
      </c:catAx>
      <c:valAx>
        <c:axId val="26826864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682733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CA" dirty="0" smtClean="0"/>
              <a:t>2015 </a:t>
            </a:r>
            <a:r>
              <a:rPr lang="en-CA" dirty="0"/>
              <a:t>$ change</a:t>
            </a:r>
            <a:r>
              <a:rPr lang="en-CA" baseline="0" dirty="0"/>
              <a:t> in assessed value</a:t>
            </a:r>
            <a:endParaRPr lang="en-CA"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565203655098668E-2"/>
          <c:y val="0.10407575139257658"/>
          <c:w val="0.90773536988432002"/>
          <c:h val="0.83082915171865079"/>
        </c:manualLayout>
      </c:layout>
      <c:barChart>
        <c:barDir val="bar"/>
        <c:grouping val="clustered"/>
        <c:varyColors val="0"/>
        <c:ser>
          <c:idx val="0"/>
          <c:order val="0"/>
          <c:spPr>
            <a:solidFill>
              <a:schemeClr val="accent1"/>
            </a:solidFill>
            <a:ln>
              <a:noFill/>
            </a:ln>
            <a:effectLst/>
          </c:spPr>
          <c:invertIfNegative val="0"/>
          <c:dLbls>
            <c:dLbl>
              <c:idx val="4"/>
              <c:layout>
                <c:manualLayout>
                  <c:x val="-1.5432098765432098E-3"/>
                  <c:y val="-5.8926685878784253E-2"/>
                </c:manualLayout>
              </c:layout>
              <c:showLegendKey val="0"/>
              <c:showVal val="1"/>
              <c:showCatName val="1"/>
              <c:showSerName val="0"/>
              <c:showPercent val="0"/>
              <c:showBubbleSize val="0"/>
              <c:extLst>
                <c:ext xmlns:c15="http://schemas.microsoft.com/office/drawing/2012/chart" uri="{CE6537A1-D6FC-4f65-9D91-7224C49458BB}"/>
              </c:extLst>
            </c:dLbl>
            <c:dLbl>
              <c:idx val="7"/>
              <c:layout>
                <c:manualLayout>
                  <c:x val="9.6864975211431899E-3"/>
                  <c:y val="-8.4180979826834635E-3"/>
                </c:manualLayout>
              </c:layout>
              <c:spPr>
                <a:solidFill>
                  <a:prstClr val="white"/>
                </a:solidFill>
                <a:ln w="9525" cap="flat" cmpd="sng" algn="ctr">
                  <a:solidFill>
                    <a:prstClr val="black">
                      <a:lumMod val="25000"/>
                      <a:lumOff val="75000"/>
                    </a:prstClr>
                  </a:solid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71824"/>
                        <a:gd name="adj2" fmla="val 24785"/>
                      </a:avLst>
                    </a:prstGeom>
                    <a:noFill/>
                    <a:ln>
                      <a:noFill/>
                    </a:ln>
                  </c15:spPr>
                </c:ext>
              </c:extLst>
            </c:dLbl>
            <c:dLbl>
              <c:idx val="10"/>
              <c:layout>
                <c:manualLayout>
                  <c:x val="2.1604938271604937E-2"/>
                  <c:y val="-2.806032660894514E-3"/>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fld id="{7D423B3A-5B67-4C92-945B-70652E18C0EC}" type="CATEGORYNAME">
                      <a:rPr lang="en-US"/>
                      <a:pPr>
                        <a:defRPr/>
                      </a:pPr>
                      <a:t>[CATEGORY NAME]</a:t>
                    </a:fld>
                    <a:r>
                      <a:rPr lang="en-US" baseline="0" dirty="0" smtClean="0"/>
                      <a:t>, 21,062,876</a:t>
                    </a:r>
                  </a:p>
                </c:rich>
              </c:tx>
              <c:spPr>
                <a:solidFill>
                  <a:prstClr val="white"/>
                </a:solidFill>
                <a:ln w="9525" cap="flat" cmpd="sng" algn="ctr">
                  <a:solidFill>
                    <a:prstClr val="black">
                      <a:lumMod val="25000"/>
                      <a:lumOff val="75000"/>
                    </a:prstClr>
                  </a:solid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74486"/>
                        <a:gd name="adj2" fmla="val -15680"/>
                      </a:avLst>
                    </a:prstGeom>
                    <a:noFill/>
                    <a:ln>
                      <a:noFill/>
                    </a:ln>
                  </c15:spPr>
                  <c15:dlblFieldTable/>
                  <c15:showDataLabelsRange val="0"/>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'Assessment changes'!$A$53:$A$63</c:f>
              <c:strCache>
                <c:ptCount val="11"/>
                <c:pt idx="0">
                  <c:v>Commercial</c:v>
                </c:pt>
                <c:pt idx="1">
                  <c:v>Industrial</c:v>
                </c:pt>
                <c:pt idx="2">
                  <c:v>Apartments</c:v>
                </c:pt>
                <c:pt idx="3">
                  <c:v>Lower Town</c:v>
                </c:pt>
                <c:pt idx="4">
                  <c:v>City Centre</c:v>
                </c:pt>
                <c:pt idx="5">
                  <c:v>Giants Head</c:v>
                </c:pt>
                <c:pt idx="6">
                  <c:v>Trout Creek</c:v>
                </c:pt>
                <c:pt idx="7">
                  <c:v>South Summerland</c:v>
                </c:pt>
                <c:pt idx="8">
                  <c:v>Prairie Valley</c:v>
                </c:pt>
                <c:pt idx="9">
                  <c:v>Garnet Valley</c:v>
                </c:pt>
                <c:pt idx="10">
                  <c:v>Waterfront</c:v>
                </c:pt>
              </c:strCache>
            </c:strRef>
          </c:cat>
          <c:val>
            <c:numRef>
              <c:f>'Assessment changes'!$B$53:$B$63</c:f>
              <c:numCache>
                <c:formatCode>#,##0</c:formatCode>
                <c:ptCount val="11"/>
                <c:pt idx="0">
                  <c:v>5566800</c:v>
                </c:pt>
                <c:pt idx="1">
                  <c:v>457000</c:v>
                </c:pt>
                <c:pt idx="2">
                  <c:v>74700</c:v>
                </c:pt>
                <c:pt idx="3">
                  <c:v>13928635</c:v>
                </c:pt>
                <c:pt idx="4">
                  <c:v>26193652</c:v>
                </c:pt>
                <c:pt idx="5">
                  <c:v>6800473</c:v>
                </c:pt>
                <c:pt idx="6">
                  <c:v>2785981</c:v>
                </c:pt>
                <c:pt idx="7">
                  <c:v>6688433</c:v>
                </c:pt>
                <c:pt idx="8">
                  <c:v>6546473</c:v>
                </c:pt>
                <c:pt idx="9">
                  <c:v>2348977</c:v>
                </c:pt>
                <c:pt idx="10">
                  <c:v>21062876</c:v>
                </c:pt>
              </c:numCache>
            </c:numRef>
          </c:val>
        </c:ser>
        <c:dLbls>
          <c:showLegendKey val="0"/>
          <c:showVal val="0"/>
          <c:showCatName val="0"/>
          <c:showSerName val="0"/>
          <c:showPercent val="0"/>
          <c:showBubbleSize val="0"/>
        </c:dLbls>
        <c:gapWidth val="182"/>
        <c:axId val="227236840"/>
        <c:axId val="348106832"/>
      </c:barChart>
      <c:catAx>
        <c:axId val="227236840"/>
        <c:scaling>
          <c:orientation val="minMax"/>
        </c:scaling>
        <c:delete val="1"/>
        <c:axPos val="l"/>
        <c:numFmt formatCode="General" sourceLinked="1"/>
        <c:majorTickMark val="out"/>
        <c:minorTickMark val="none"/>
        <c:tickLblPos val="nextTo"/>
        <c:crossAx val="348106832"/>
        <c:crosses val="autoZero"/>
        <c:auto val="1"/>
        <c:lblAlgn val="ctr"/>
        <c:lblOffset val="100"/>
        <c:noMultiLvlLbl val="0"/>
      </c:catAx>
      <c:valAx>
        <c:axId val="34810683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72368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'Assessment vs taxes'!$B$11</c:f>
              <c:strCache>
                <c:ptCount val="1"/>
                <c:pt idx="0">
                  <c:v>ASSESSED VALUE</c:v>
                </c:pt>
              </c:strCache>
            </c:strRef>
          </c:tx>
          <c:spPr>
            <a:solidFill>
              <a:srgbClr val="0070C0"/>
            </a:solidFill>
            <a:ln>
              <a:noFill/>
            </a:ln>
            <a:effectLst/>
          </c:spPr>
          <c:invertIfNegative val="0"/>
          <c:cat>
            <c:strRef>
              <c:f>'Assessment vs taxes'!$A$12:$A$17</c:f>
              <c:strCache>
                <c:ptCount val="6"/>
                <c:pt idx="0">
                  <c:v>RESIDENTIAL</c:v>
                </c:pt>
                <c:pt idx="1">
                  <c:v>UTILITY</c:v>
                </c:pt>
                <c:pt idx="2">
                  <c:v>LIGHT INDUSTRY</c:v>
                </c:pt>
                <c:pt idx="3">
                  <c:v>BUSINESS / OTHER</c:v>
                </c:pt>
                <c:pt idx="4">
                  <c:v>RECREATION / NON-PROFIT</c:v>
                </c:pt>
                <c:pt idx="5">
                  <c:v>FARM</c:v>
                </c:pt>
              </c:strCache>
            </c:strRef>
          </c:cat>
          <c:val>
            <c:numRef>
              <c:f>'Assessment vs taxes'!$B$12:$B$17</c:f>
              <c:numCache>
                <c:formatCode>#,##0.0000</c:formatCode>
                <c:ptCount val="6"/>
                <c:pt idx="0">
                  <c:v>0.93159999999999998</c:v>
                </c:pt>
                <c:pt idx="1">
                  <c:v>8.0000000000000004E-4</c:v>
                </c:pt>
                <c:pt idx="2">
                  <c:v>0.01</c:v>
                </c:pt>
                <c:pt idx="3">
                  <c:v>5.1799999999999999E-2</c:v>
                </c:pt>
                <c:pt idx="4">
                  <c:v>3.2000000000000002E-3</c:v>
                </c:pt>
                <c:pt idx="5">
                  <c:v>2.7000000000000001E-3</c:v>
                </c:pt>
              </c:numCache>
            </c:numRef>
          </c:val>
        </c:ser>
        <c:ser>
          <c:idx val="1"/>
          <c:order val="1"/>
          <c:tx>
            <c:strRef>
              <c:f>'Assessment vs taxes'!$C$11</c:f>
              <c:strCache>
                <c:ptCount val="1"/>
                <c:pt idx="0">
                  <c:v>TAXES</c:v>
                </c:pt>
              </c:strCache>
            </c:strRef>
          </c:tx>
          <c:spPr>
            <a:solidFill>
              <a:srgbClr val="00B050"/>
            </a:solidFill>
            <a:ln>
              <a:noFill/>
            </a:ln>
            <a:effectLst/>
          </c:spPr>
          <c:invertIfNegative val="0"/>
          <c:cat>
            <c:strRef>
              <c:f>'Assessment vs taxes'!$A$12:$A$17</c:f>
              <c:strCache>
                <c:ptCount val="6"/>
                <c:pt idx="0">
                  <c:v>RESIDENTIAL</c:v>
                </c:pt>
                <c:pt idx="1">
                  <c:v>UTILITY</c:v>
                </c:pt>
                <c:pt idx="2">
                  <c:v>LIGHT INDUSTRY</c:v>
                </c:pt>
                <c:pt idx="3">
                  <c:v>BUSINESS / OTHER</c:v>
                </c:pt>
                <c:pt idx="4">
                  <c:v>RECREATION / NON-PROFIT</c:v>
                </c:pt>
                <c:pt idx="5">
                  <c:v>FARM</c:v>
                </c:pt>
              </c:strCache>
            </c:strRef>
          </c:cat>
          <c:val>
            <c:numRef>
              <c:f>'Assessment vs taxes'!$C$12:$C$17</c:f>
              <c:numCache>
                <c:formatCode>#,##0.0000</c:formatCode>
                <c:ptCount val="6"/>
                <c:pt idx="0">
                  <c:v>0.83660000000000001</c:v>
                </c:pt>
                <c:pt idx="1">
                  <c:v>5.1000000000000004E-3</c:v>
                </c:pt>
                <c:pt idx="2">
                  <c:v>1.8200000000000001E-2</c:v>
                </c:pt>
                <c:pt idx="3">
                  <c:v>0.12790000000000001</c:v>
                </c:pt>
                <c:pt idx="4">
                  <c:v>5.4999999999999997E-3</c:v>
                </c:pt>
                <c:pt idx="5">
                  <c:v>6.7000000000000002E-3</c:v>
                </c:pt>
              </c:numCache>
            </c:numRef>
          </c:val>
        </c:ser>
        <c:dLbls>
          <c:showLegendKey val="0"/>
          <c:showVal val="0"/>
          <c:showCatName val="0"/>
          <c:showSerName val="0"/>
          <c:showPercent val="0"/>
          <c:showBubbleSize val="0"/>
        </c:dLbls>
        <c:gapWidth val="219"/>
        <c:overlap val="-27"/>
        <c:axId val="348108400"/>
        <c:axId val="348104480"/>
      </c:barChart>
      <c:catAx>
        <c:axId val="348108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8104480"/>
        <c:crosses val="autoZero"/>
        <c:auto val="1"/>
        <c:lblAlgn val="ctr"/>
        <c:lblOffset val="100"/>
        <c:noMultiLvlLbl val="0"/>
      </c:catAx>
      <c:valAx>
        <c:axId val="348104480"/>
        <c:scaling>
          <c:orientation val="minMax"/>
        </c:scaling>
        <c:delete val="0"/>
        <c:axPos val="l"/>
        <c:majorGridlines>
          <c:spPr>
            <a:ln w="9525" cap="flat" cmpd="sng" algn="ctr">
              <a:solidFill>
                <a:schemeClr val="tx1">
                  <a:lumMod val="15000"/>
                  <a:lumOff val="85000"/>
                </a:schemeClr>
              </a:solidFill>
              <a:round/>
            </a:ln>
            <a:effectLst/>
          </c:spPr>
        </c:majorGridlines>
        <c:numFmt formatCode="#,##0.0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8108400"/>
        <c:crosses val="autoZero"/>
        <c:crossBetween val="between"/>
        <c:majorUnit val="5.000000000000001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0.08876</cdr:x>
      <cdr:y>0.91319</cdr:y>
    </cdr:from>
    <cdr:to>
      <cdr:x>0.22875</cdr:x>
      <cdr:y>0.94501</cdr:y>
    </cdr:to>
    <cdr:sp macro="" textlink="">
      <cdr:nvSpPr>
        <cdr:cNvPr id="2" name="TextBox 1"/>
        <cdr:cNvSpPr txBox="1"/>
      </cdr:nvSpPr>
      <cdr:spPr>
        <a:xfrm xmlns:a="http://schemas.openxmlformats.org/drawingml/2006/main">
          <a:off x="730424" y="4133056"/>
          <a:ext cx="1152128" cy="1440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CA" sz="1100" dirty="0"/>
        </a:p>
      </cdr:txBody>
    </cdr:sp>
  </cdr:relSizeAnchor>
  <cdr:relSizeAnchor xmlns:cdr="http://schemas.openxmlformats.org/drawingml/2006/chartDrawing">
    <cdr:from>
      <cdr:x>0.24625</cdr:x>
      <cdr:y>0.84493</cdr:y>
    </cdr:from>
    <cdr:to>
      <cdr:x>0.395</cdr:x>
      <cdr:y>0.90857</cdr:y>
    </cdr:to>
    <cdr:sp macro="" textlink="">
      <cdr:nvSpPr>
        <cdr:cNvPr id="3" name="TextBox 2"/>
        <cdr:cNvSpPr txBox="1"/>
      </cdr:nvSpPr>
      <cdr:spPr>
        <a:xfrm xmlns:a="http://schemas.openxmlformats.org/drawingml/2006/main">
          <a:off x="2026568" y="3824118"/>
          <a:ext cx="1224153"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CA" sz="1000" dirty="0" smtClean="0"/>
            <a:t>(.75)% decrease</a:t>
          </a:r>
          <a:endParaRPr lang="en-CA" sz="1000" dirty="0"/>
        </a:p>
      </cdr:txBody>
    </cdr:sp>
  </cdr:relSizeAnchor>
  <cdr:relSizeAnchor xmlns:cdr="http://schemas.openxmlformats.org/drawingml/2006/chartDrawing">
    <cdr:from>
      <cdr:x>0.4125</cdr:x>
      <cdr:y>0.84493</cdr:y>
    </cdr:from>
    <cdr:to>
      <cdr:x>0.5525</cdr:x>
      <cdr:y>0.90857</cdr:y>
    </cdr:to>
    <cdr:sp macro="" textlink="">
      <cdr:nvSpPr>
        <cdr:cNvPr id="4" name="TextBox 3"/>
        <cdr:cNvSpPr txBox="1"/>
      </cdr:nvSpPr>
      <cdr:spPr>
        <a:xfrm xmlns:a="http://schemas.openxmlformats.org/drawingml/2006/main">
          <a:off x="3394720" y="3824118"/>
          <a:ext cx="1152144"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CA" sz="1000" dirty="0" smtClean="0"/>
            <a:t>.21% increase</a:t>
          </a:r>
          <a:endParaRPr lang="en-CA" sz="1000" dirty="0"/>
        </a:p>
      </cdr:txBody>
    </cdr:sp>
  </cdr:relSizeAnchor>
  <cdr:relSizeAnchor xmlns:cdr="http://schemas.openxmlformats.org/drawingml/2006/chartDrawing">
    <cdr:from>
      <cdr:x>0.5525</cdr:x>
      <cdr:y>0.10178</cdr:y>
    </cdr:from>
    <cdr:to>
      <cdr:x>0.70125</cdr:x>
      <cdr:y>0.12779</cdr:y>
    </cdr:to>
    <cdr:sp macro="" textlink="">
      <cdr:nvSpPr>
        <cdr:cNvPr id="5" name="TextBox 4"/>
        <cdr:cNvSpPr txBox="1"/>
      </cdr:nvSpPr>
      <cdr:spPr>
        <a:xfrm xmlns:a="http://schemas.openxmlformats.org/drawingml/2006/main">
          <a:off x="4546848" y="460648"/>
          <a:ext cx="1224136" cy="11772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CA" sz="1100" dirty="0"/>
        </a:p>
      </cdr:txBody>
    </cdr:sp>
  </cdr:relSizeAnchor>
  <cdr:relSizeAnchor xmlns:cdr="http://schemas.openxmlformats.org/drawingml/2006/chartDrawing">
    <cdr:from>
      <cdr:x>0.70125</cdr:x>
      <cdr:y>0.85349</cdr:y>
    </cdr:from>
    <cdr:to>
      <cdr:x>0.8325</cdr:x>
      <cdr:y>0.91713</cdr:y>
    </cdr:to>
    <cdr:sp macro="" textlink="">
      <cdr:nvSpPr>
        <cdr:cNvPr id="6" name="TextBox 5"/>
        <cdr:cNvSpPr txBox="1"/>
      </cdr:nvSpPr>
      <cdr:spPr>
        <a:xfrm xmlns:a="http://schemas.openxmlformats.org/drawingml/2006/main">
          <a:off x="5770984" y="3862869"/>
          <a:ext cx="1080135"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CA" sz="1000" dirty="0" smtClean="0"/>
            <a:t>3.14% increase</a:t>
          </a:r>
          <a:endParaRPr lang="en-CA" sz="1000" dirty="0"/>
        </a:p>
      </cdr:txBody>
    </cdr:sp>
  </cdr:relSizeAnchor>
  <cdr:relSizeAnchor xmlns:cdr="http://schemas.openxmlformats.org/drawingml/2006/chartDrawing">
    <cdr:from>
      <cdr:x>0.5525</cdr:x>
      <cdr:y>0.84407</cdr:y>
    </cdr:from>
    <cdr:to>
      <cdr:x>0.68375</cdr:x>
      <cdr:y>0.90395</cdr:y>
    </cdr:to>
    <cdr:sp macro="" textlink="">
      <cdr:nvSpPr>
        <cdr:cNvPr id="7" name="TextBox 6"/>
        <cdr:cNvSpPr txBox="1"/>
      </cdr:nvSpPr>
      <cdr:spPr>
        <a:xfrm xmlns:a="http://schemas.openxmlformats.org/drawingml/2006/main">
          <a:off x="4546848" y="3820211"/>
          <a:ext cx="1080120" cy="27103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CA" sz="1000" dirty="0" smtClean="0"/>
            <a:t>1.49% increase</a:t>
          </a:r>
          <a:endParaRPr lang="en-CA" sz="1000" dirty="0"/>
        </a:p>
      </cdr:txBody>
    </cdr:sp>
  </cdr:relSizeAnchor>
  <cdr:relSizeAnchor xmlns:cdr="http://schemas.openxmlformats.org/drawingml/2006/chartDrawing">
    <cdr:from>
      <cdr:x>0.85626</cdr:x>
      <cdr:y>0.85666</cdr:y>
    </cdr:from>
    <cdr:to>
      <cdr:x>0.99626</cdr:x>
      <cdr:y>0.93621</cdr:y>
    </cdr:to>
    <cdr:sp macro="" textlink="">
      <cdr:nvSpPr>
        <cdr:cNvPr id="8" name="TextBox 7"/>
        <cdr:cNvSpPr txBox="1"/>
      </cdr:nvSpPr>
      <cdr:spPr>
        <a:xfrm xmlns:a="http://schemas.openxmlformats.org/drawingml/2006/main">
          <a:off x="7046715" y="3877205"/>
          <a:ext cx="1152144" cy="3600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CA" sz="1000" dirty="0" smtClean="0"/>
            <a:t>(.54)% decrease</a:t>
          </a:r>
          <a:endParaRPr lang="en-CA" sz="10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AC35C4C-63C8-4AED-84BC-A7C75DAE3212}" type="datetimeFigureOut">
              <a:rPr lang="en-CA" smtClean="0"/>
              <a:t>2015-05-12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E6E64A0-7C81-4929-9D6E-2BEE93F5BA9A}" type="slidenum">
              <a:rPr lang="en-CA" smtClean="0"/>
              <a:t>‹#›</a:t>
            </a:fld>
            <a:endParaRPr lang="en-CA"/>
          </a:p>
        </p:txBody>
      </p:sp>
    </p:spTree>
    <p:extLst>
      <p:ext uri="{BB962C8B-B14F-4D97-AF65-F5344CB8AC3E}">
        <p14:creationId xmlns:p14="http://schemas.microsoft.com/office/powerpoint/2010/main" val="4040377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AC35C4C-63C8-4AED-84BC-A7C75DAE3212}" type="datetimeFigureOut">
              <a:rPr lang="en-CA" smtClean="0"/>
              <a:t>2015-05-12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E6E64A0-7C81-4929-9D6E-2BEE93F5BA9A}" type="slidenum">
              <a:rPr lang="en-CA" smtClean="0"/>
              <a:t>‹#›</a:t>
            </a:fld>
            <a:endParaRPr lang="en-CA"/>
          </a:p>
        </p:txBody>
      </p:sp>
    </p:spTree>
    <p:extLst>
      <p:ext uri="{BB962C8B-B14F-4D97-AF65-F5344CB8AC3E}">
        <p14:creationId xmlns:p14="http://schemas.microsoft.com/office/powerpoint/2010/main" val="2574322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AC35C4C-63C8-4AED-84BC-A7C75DAE3212}" type="datetimeFigureOut">
              <a:rPr lang="en-CA" smtClean="0"/>
              <a:t>2015-05-12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E6E64A0-7C81-4929-9D6E-2BEE93F5BA9A}" type="slidenum">
              <a:rPr lang="en-CA" smtClean="0"/>
              <a:t>‹#›</a:t>
            </a:fld>
            <a:endParaRPr lang="en-CA"/>
          </a:p>
        </p:txBody>
      </p:sp>
    </p:spTree>
    <p:extLst>
      <p:ext uri="{BB962C8B-B14F-4D97-AF65-F5344CB8AC3E}">
        <p14:creationId xmlns:p14="http://schemas.microsoft.com/office/powerpoint/2010/main" val="2574655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AC35C4C-63C8-4AED-84BC-A7C75DAE3212}" type="datetimeFigureOut">
              <a:rPr lang="en-CA" smtClean="0"/>
              <a:t>2015-05-12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E6E64A0-7C81-4929-9D6E-2BEE93F5BA9A}" type="slidenum">
              <a:rPr lang="en-CA" smtClean="0"/>
              <a:t>‹#›</a:t>
            </a:fld>
            <a:endParaRPr lang="en-CA"/>
          </a:p>
        </p:txBody>
      </p:sp>
    </p:spTree>
    <p:extLst>
      <p:ext uri="{BB962C8B-B14F-4D97-AF65-F5344CB8AC3E}">
        <p14:creationId xmlns:p14="http://schemas.microsoft.com/office/powerpoint/2010/main" val="3087662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C35C4C-63C8-4AED-84BC-A7C75DAE3212}" type="datetimeFigureOut">
              <a:rPr lang="en-CA" smtClean="0"/>
              <a:t>2015-05-12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E6E64A0-7C81-4929-9D6E-2BEE93F5BA9A}" type="slidenum">
              <a:rPr lang="en-CA" smtClean="0"/>
              <a:t>‹#›</a:t>
            </a:fld>
            <a:endParaRPr lang="en-CA"/>
          </a:p>
        </p:txBody>
      </p:sp>
    </p:spTree>
    <p:extLst>
      <p:ext uri="{BB962C8B-B14F-4D97-AF65-F5344CB8AC3E}">
        <p14:creationId xmlns:p14="http://schemas.microsoft.com/office/powerpoint/2010/main" val="1559931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AC35C4C-63C8-4AED-84BC-A7C75DAE3212}" type="datetimeFigureOut">
              <a:rPr lang="en-CA" smtClean="0"/>
              <a:t>2015-05-12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E6E64A0-7C81-4929-9D6E-2BEE93F5BA9A}" type="slidenum">
              <a:rPr lang="en-CA" smtClean="0"/>
              <a:t>‹#›</a:t>
            </a:fld>
            <a:endParaRPr lang="en-CA"/>
          </a:p>
        </p:txBody>
      </p:sp>
    </p:spTree>
    <p:extLst>
      <p:ext uri="{BB962C8B-B14F-4D97-AF65-F5344CB8AC3E}">
        <p14:creationId xmlns:p14="http://schemas.microsoft.com/office/powerpoint/2010/main" val="2700771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AC35C4C-63C8-4AED-84BC-A7C75DAE3212}" type="datetimeFigureOut">
              <a:rPr lang="en-CA" smtClean="0"/>
              <a:t>2015-05-12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3E6E64A0-7C81-4929-9D6E-2BEE93F5BA9A}" type="slidenum">
              <a:rPr lang="en-CA" smtClean="0"/>
              <a:t>‹#›</a:t>
            </a:fld>
            <a:endParaRPr lang="en-CA"/>
          </a:p>
        </p:txBody>
      </p:sp>
    </p:spTree>
    <p:extLst>
      <p:ext uri="{BB962C8B-B14F-4D97-AF65-F5344CB8AC3E}">
        <p14:creationId xmlns:p14="http://schemas.microsoft.com/office/powerpoint/2010/main" val="492219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AC35C4C-63C8-4AED-84BC-A7C75DAE3212}" type="datetimeFigureOut">
              <a:rPr lang="en-CA" smtClean="0"/>
              <a:t>2015-05-12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3E6E64A0-7C81-4929-9D6E-2BEE93F5BA9A}" type="slidenum">
              <a:rPr lang="en-CA" smtClean="0"/>
              <a:t>‹#›</a:t>
            </a:fld>
            <a:endParaRPr lang="en-CA"/>
          </a:p>
        </p:txBody>
      </p:sp>
    </p:spTree>
    <p:extLst>
      <p:ext uri="{BB962C8B-B14F-4D97-AF65-F5344CB8AC3E}">
        <p14:creationId xmlns:p14="http://schemas.microsoft.com/office/powerpoint/2010/main" val="1597751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C35C4C-63C8-4AED-84BC-A7C75DAE3212}" type="datetimeFigureOut">
              <a:rPr lang="en-CA" smtClean="0"/>
              <a:t>2015-05-12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3E6E64A0-7C81-4929-9D6E-2BEE93F5BA9A}" type="slidenum">
              <a:rPr lang="en-CA" smtClean="0"/>
              <a:t>‹#›</a:t>
            </a:fld>
            <a:endParaRPr lang="en-CA"/>
          </a:p>
        </p:txBody>
      </p:sp>
    </p:spTree>
    <p:extLst>
      <p:ext uri="{BB962C8B-B14F-4D97-AF65-F5344CB8AC3E}">
        <p14:creationId xmlns:p14="http://schemas.microsoft.com/office/powerpoint/2010/main" val="2149513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C35C4C-63C8-4AED-84BC-A7C75DAE3212}" type="datetimeFigureOut">
              <a:rPr lang="en-CA" smtClean="0"/>
              <a:t>2015-05-12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E6E64A0-7C81-4929-9D6E-2BEE93F5BA9A}" type="slidenum">
              <a:rPr lang="en-CA" smtClean="0"/>
              <a:t>‹#›</a:t>
            </a:fld>
            <a:endParaRPr lang="en-CA"/>
          </a:p>
        </p:txBody>
      </p:sp>
    </p:spTree>
    <p:extLst>
      <p:ext uri="{BB962C8B-B14F-4D97-AF65-F5344CB8AC3E}">
        <p14:creationId xmlns:p14="http://schemas.microsoft.com/office/powerpoint/2010/main" val="1101907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C35C4C-63C8-4AED-84BC-A7C75DAE3212}" type="datetimeFigureOut">
              <a:rPr lang="en-CA" smtClean="0"/>
              <a:t>2015-05-12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E6E64A0-7C81-4929-9D6E-2BEE93F5BA9A}" type="slidenum">
              <a:rPr lang="en-CA" smtClean="0"/>
              <a:t>‹#›</a:t>
            </a:fld>
            <a:endParaRPr lang="en-CA"/>
          </a:p>
        </p:txBody>
      </p:sp>
    </p:spTree>
    <p:extLst>
      <p:ext uri="{BB962C8B-B14F-4D97-AF65-F5344CB8AC3E}">
        <p14:creationId xmlns:p14="http://schemas.microsoft.com/office/powerpoint/2010/main" val="2522761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C35C4C-63C8-4AED-84BC-A7C75DAE3212}" type="datetimeFigureOut">
              <a:rPr lang="en-CA" smtClean="0"/>
              <a:t>2015-05-12</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E64A0-7C81-4929-9D6E-2BEE93F5BA9A}" type="slidenum">
              <a:rPr lang="en-CA" smtClean="0"/>
              <a:t>‹#›</a:t>
            </a:fld>
            <a:endParaRPr lang="en-CA"/>
          </a:p>
        </p:txBody>
      </p:sp>
    </p:spTree>
    <p:extLst>
      <p:ext uri="{BB962C8B-B14F-4D97-AF65-F5344CB8AC3E}">
        <p14:creationId xmlns:p14="http://schemas.microsoft.com/office/powerpoint/2010/main" val="1486784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946647"/>
          </a:xfrm>
        </p:spPr>
        <p:txBody>
          <a:bodyPr>
            <a:normAutofit/>
          </a:bodyPr>
          <a:lstStyle/>
          <a:p>
            <a:r>
              <a:rPr lang="en-CA" dirty="0" smtClean="0"/>
              <a:t>2015 </a:t>
            </a:r>
            <a:r>
              <a:rPr lang="en-CA" dirty="0" smtClean="0"/>
              <a:t>Property </a:t>
            </a:r>
            <a:r>
              <a:rPr lang="en-CA" dirty="0" smtClean="0"/>
              <a:t>Taxes</a:t>
            </a:r>
            <a:endParaRPr lang="en-CA" dirty="0"/>
          </a:p>
        </p:txBody>
      </p:sp>
    </p:spTree>
    <p:extLst>
      <p:ext uri="{BB962C8B-B14F-4D97-AF65-F5344CB8AC3E}">
        <p14:creationId xmlns:p14="http://schemas.microsoft.com/office/powerpoint/2010/main" val="873090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55576" y="476672"/>
            <a:ext cx="7776864" cy="5832648"/>
          </a:xfrm>
          <a:prstGeom prst="rect">
            <a:avLst/>
          </a:prstGeom>
          <a:solidFill>
            <a:schemeClr val="accent1">
              <a:lumMod val="20000"/>
              <a:lumOff val="80000"/>
            </a:schemeClr>
          </a:solidFill>
        </p:spPr>
        <p:txBody>
          <a:bodyPr wrap="square" rtlCol="0">
            <a:spAutoFit/>
          </a:bodyPr>
          <a:lstStyle/>
          <a:p>
            <a:endParaRPr lang="en-CA" dirty="0"/>
          </a:p>
        </p:txBody>
      </p:sp>
      <p:sp>
        <p:nvSpPr>
          <p:cNvPr id="2" name="Title 1"/>
          <p:cNvSpPr>
            <a:spLocks noGrp="1"/>
          </p:cNvSpPr>
          <p:nvPr>
            <p:ph type="title"/>
          </p:nvPr>
        </p:nvSpPr>
        <p:spPr>
          <a:xfrm>
            <a:off x="467544" y="332656"/>
            <a:ext cx="8229600" cy="634082"/>
          </a:xfrm>
        </p:spPr>
        <p:txBody>
          <a:bodyPr>
            <a:normAutofit/>
          </a:bodyPr>
          <a:lstStyle/>
          <a:p>
            <a:r>
              <a:rPr lang="en-CA" sz="3200" dirty="0" smtClean="0"/>
              <a:t>Impact on a $362,000 single family residence</a:t>
            </a:r>
            <a:endParaRPr lang="en-CA"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81708123"/>
              </p:ext>
            </p:extLst>
          </p:nvPr>
        </p:nvGraphicFramePr>
        <p:xfrm>
          <a:off x="1115616" y="980728"/>
          <a:ext cx="7128792" cy="2771878"/>
        </p:xfrm>
        <a:graphic>
          <a:graphicData uri="http://schemas.openxmlformats.org/drawingml/2006/table">
            <a:tbl>
              <a:tblPr firstRow="1" firstCol="1" bandRow="1">
                <a:tableStyleId>{93296810-A885-4BE3-A3E7-6D5BEEA58F35}</a:tableStyleId>
              </a:tblPr>
              <a:tblGrid>
                <a:gridCol w="1584176"/>
                <a:gridCol w="4392488"/>
                <a:gridCol w="1152128"/>
              </a:tblGrid>
              <a:tr h="576063">
                <a:tc>
                  <a:txBody>
                    <a:bodyPr/>
                    <a:lstStyle/>
                    <a:p>
                      <a:pPr>
                        <a:lnSpc>
                          <a:spcPct val="107000"/>
                        </a:lnSpc>
                        <a:spcAft>
                          <a:spcPts val="0"/>
                        </a:spcAft>
                      </a:pPr>
                      <a:r>
                        <a:rPr lang="en-CA" sz="1100" dirty="0">
                          <a:effectLst/>
                        </a:rPr>
                        <a:t> </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gn="ctr">
                        <a:lnSpc>
                          <a:spcPct val="107000"/>
                        </a:lnSpc>
                        <a:spcAft>
                          <a:spcPts val="0"/>
                        </a:spcAft>
                      </a:pPr>
                      <a:r>
                        <a:rPr lang="en-CA" sz="1100" dirty="0">
                          <a:effectLst/>
                        </a:rPr>
                        <a:t> </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gn="ctr">
                        <a:lnSpc>
                          <a:spcPct val="107000"/>
                        </a:lnSpc>
                        <a:spcAft>
                          <a:spcPts val="0"/>
                        </a:spcAft>
                      </a:pPr>
                      <a:r>
                        <a:rPr lang="en-CA" sz="1400" u="sng" dirty="0" smtClean="0">
                          <a:effectLst/>
                        </a:rPr>
                        <a:t>2015</a:t>
                      </a:r>
                    </a:p>
                    <a:p>
                      <a:pPr algn="ctr">
                        <a:lnSpc>
                          <a:spcPct val="107000"/>
                        </a:lnSpc>
                        <a:spcAft>
                          <a:spcPts val="0"/>
                        </a:spcAft>
                      </a:pPr>
                      <a:r>
                        <a:rPr lang="en-CA" sz="1400" u="sng" dirty="0" smtClean="0">
                          <a:effectLst/>
                        </a:rPr>
                        <a:t>increase</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r>
              <a:tr h="288032">
                <a:tc>
                  <a:txBody>
                    <a:bodyPr/>
                    <a:lstStyle/>
                    <a:p>
                      <a:pPr>
                        <a:lnSpc>
                          <a:spcPct val="107000"/>
                        </a:lnSpc>
                        <a:spcAft>
                          <a:spcPts val="0"/>
                        </a:spcAft>
                      </a:pPr>
                      <a:r>
                        <a:rPr lang="en-CA" sz="1600" dirty="0">
                          <a:solidFill>
                            <a:schemeClr val="tx1"/>
                          </a:solidFill>
                          <a:effectLst/>
                        </a:rPr>
                        <a:t>Property </a:t>
                      </a:r>
                      <a:r>
                        <a:rPr lang="en-CA" sz="1600" dirty="0" smtClean="0">
                          <a:solidFill>
                            <a:schemeClr val="tx1"/>
                          </a:solidFill>
                          <a:effectLst/>
                        </a:rPr>
                        <a:t>taxes</a:t>
                      </a:r>
                      <a:endParaRPr lang="en-CA"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en-CA" sz="1600" dirty="0" smtClean="0">
                          <a:effectLst/>
                        </a:rPr>
                        <a:t>Single family residence</a:t>
                      </a:r>
                      <a:r>
                        <a:rPr lang="en-CA" sz="1600" baseline="0" dirty="0" smtClean="0">
                          <a:effectLst/>
                        </a:rPr>
                        <a:t> - $350,000  2014 assessed value increased by the average market change to $362,000</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gn="ctr">
                        <a:lnSpc>
                          <a:spcPct val="107000"/>
                        </a:lnSpc>
                        <a:spcAft>
                          <a:spcPts val="0"/>
                        </a:spcAft>
                      </a:pPr>
                      <a:r>
                        <a:rPr lang="en-CA" sz="1600" dirty="0" smtClean="0">
                          <a:effectLst/>
                        </a:rPr>
                        <a:t>$ 32.00</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r>
              <a:tr h="288032">
                <a:tc>
                  <a:txBody>
                    <a:bodyPr/>
                    <a:lstStyle/>
                    <a:p>
                      <a:pPr>
                        <a:lnSpc>
                          <a:spcPct val="107000"/>
                        </a:lnSpc>
                        <a:spcAft>
                          <a:spcPts val="0"/>
                        </a:spcAft>
                      </a:pPr>
                      <a:r>
                        <a:rPr lang="en-CA" sz="1600" b="1" kern="1200" dirty="0" smtClean="0">
                          <a:solidFill>
                            <a:schemeClr val="tx1"/>
                          </a:solidFill>
                          <a:effectLst/>
                          <a:latin typeface="+mn-lt"/>
                          <a:ea typeface="+mn-ea"/>
                          <a:cs typeface="+mn-cs"/>
                        </a:rPr>
                        <a:t>Water</a:t>
                      </a:r>
                      <a:endParaRPr lang="en-CA" sz="1600" b="1" kern="1200" dirty="0">
                        <a:solidFill>
                          <a:schemeClr val="tx1"/>
                        </a:solidFill>
                        <a:effectLst/>
                        <a:latin typeface="+mn-lt"/>
                        <a:ea typeface="+mn-ea"/>
                        <a:cs typeface="+mn-cs"/>
                      </a:endParaRPr>
                    </a:p>
                  </a:txBody>
                  <a:tcPr marL="68580" marR="68580" marT="0" marB="0">
                    <a:solidFill>
                      <a:schemeClr val="bg1">
                        <a:lumMod val="95000"/>
                      </a:schemeClr>
                    </a:solidFill>
                  </a:tcPr>
                </a:tc>
                <a:tc>
                  <a:txBody>
                    <a:bodyPr/>
                    <a:lstStyle/>
                    <a:p>
                      <a:pPr>
                        <a:lnSpc>
                          <a:spcPct val="107000"/>
                        </a:lnSpc>
                        <a:spcAft>
                          <a:spcPts val="0"/>
                        </a:spcAft>
                      </a:pP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gn="ctr">
                        <a:lnSpc>
                          <a:spcPct val="107000"/>
                        </a:lnSpc>
                        <a:spcAft>
                          <a:spcPts val="0"/>
                        </a:spcAft>
                      </a:pPr>
                      <a:r>
                        <a:rPr lang="en-CA" sz="1600" dirty="0" smtClean="0">
                          <a:effectLst/>
                          <a:latin typeface="+mn-lt"/>
                          <a:ea typeface="+mn-ea"/>
                          <a:cs typeface="+mn-cs"/>
                        </a:rPr>
                        <a:t>$ 21.49</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r>
              <a:tr h="288032">
                <a:tc>
                  <a:txBody>
                    <a:bodyPr/>
                    <a:lstStyle/>
                    <a:p>
                      <a:pPr>
                        <a:lnSpc>
                          <a:spcPct val="107000"/>
                        </a:lnSpc>
                        <a:spcAft>
                          <a:spcPts val="0"/>
                        </a:spcAft>
                      </a:pPr>
                      <a:r>
                        <a:rPr lang="en-CA" sz="1600" b="1" kern="1200" dirty="0">
                          <a:solidFill>
                            <a:schemeClr val="tx1"/>
                          </a:solidFill>
                          <a:effectLst/>
                          <a:latin typeface="+mn-lt"/>
                          <a:ea typeface="+mn-ea"/>
                          <a:cs typeface="+mn-cs"/>
                        </a:rPr>
                        <a:t>Sewer</a:t>
                      </a:r>
                    </a:p>
                  </a:txBody>
                  <a:tcPr marL="68580" marR="68580" marT="0" marB="0">
                    <a:solidFill>
                      <a:schemeClr val="bg1">
                        <a:lumMod val="95000"/>
                      </a:schemeClr>
                    </a:solidFill>
                  </a:tcPr>
                </a:tc>
                <a:tc>
                  <a:txBody>
                    <a:bodyPr/>
                    <a:lstStyle/>
                    <a:p>
                      <a:pPr>
                        <a:lnSpc>
                          <a:spcPct val="107000"/>
                        </a:lnSpc>
                        <a:spcAft>
                          <a:spcPts val="0"/>
                        </a:spcAft>
                      </a:pP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gn="ctr">
                        <a:lnSpc>
                          <a:spcPct val="107000"/>
                        </a:lnSpc>
                        <a:spcAft>
                          <a:spcPts val="0"/>
                        </a:spcAft>
                      </a:pPr>
                      <a:r>
                        <a:rPr lang="en-CA" sz="1600" dirty="0">
                          <a:effectLst/>
                        </a:rPr>
                        <a:t> </a:t>
                      </a:r>
                      <a:r>
                        <a:rPr lang="en-CA" sz="1600" dirty="0" smtClean="0">
                          <a:effectLst/>
                        </a:rPr>
                        <a:t>$ 13.24</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r>
              <a:tr h="288032">
                <a:tc>
                  <a:txBody>
                    <a:bodyPr/>
                    <a:lstStyle/>
                    <a:p>
                      <a:pPr>
                        <a:lnSpc>
                          <a:spcPct val="107000"/>
                        </a:lnSpc>
                        <a:spcAft>
                          <a:spcPts val="0"/>
                        </a:spcAft>
                      </a:pPr>
                      <a:r>
                        <a:rPr lang="en-CA" sz="1600" b="1" kern="1200" dirty="0" smtClean="0">
                          <a:solidFill>
                            <a:schemeClr val="tx1"/>
                          </a:solidFill>
                          <a:effectLst/>
                          <a:latin typeface="+mn-lt"/>
                          <a:ea typeface="+mn-ea"/>
                          <a:cs typeface="+mn-cs"/>
                        </a:rPr>
                        <a:t>Garbage</a:t>
                      </a:r>
                      <a:endParaRPr lang="en-CA" sz="1600" b="1" kern="1200" dirty="0">
                        <a:solidFill>
                          <a:schemeClr val="tx1"/>
                        </a:solidFill>
                        <a:effectLst/>
                        <a:latin typeface="+mn-lt"/>
                        <a:ea typeface="+mn-ea"/>
                        <a:cs typeface="+mn-cs"/>
                      </a:endParaRPr>
                    </a:p>
                  </a:txBody>
                  <a:tcPr marL="68580" marR="68580" marT="0" marB="0">
                    <a:solidFill>
                      <a:schemeClr val="bg1">
                        <a:lumMod val="95000"/>
                      </a:schemeClr>
                    </a:solidFill>
                  </a:tcPr>
                </a:tc>
                <a:tc>
                  <a:txBody>
                    <a:bodyPr/>
                    <a:lstStyle/>
                    <a:p>
                      <a:pPr>
                        <a:lnSpc>
                          <a:spcPct val="107000"/>
                        </a:lnSpc>
                        <a:spcAft>
                          <a:spcPts val="0"/>
                        </a:spcAft>
                      </a:pP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gn="ctr">
                        <a:lnSpc>
                          <a:spcPct val="107000"/>
                        </a:lnSpc>
                        <a:spcAft>
                          <a:spcPts val="0"/>
                        </a:spcAft>
                      </a:pPr>
                      <a:r>
                        <a:rPr lang="en-CA" sz="1600" dirty="0" smtClean="0">
                          <a:effectLst/>
                        </a:rPr>
                        <a:t>-</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r>
              <a:tr h="144016">
                <a:tc>
                  <a:txBody>
                    <a:bodyPr/>
                    <a:lstStyle/>
                    <a:p>
                      <a:pPr>
                        <a:lnSpc>
                          <a:spcPct val="107000"/>
                        </a:lnSpc>
                        <a:spcAft>
                          <a:spcPts val="0"/>
                        </a:spcAft>
                      </a:pPr>
                      <a:endParaRPr lang="en-CA" sz="1600" b="1" kern="1200" dirty="0">
                        <a:solidFill>
                          <a:schemeClr val="tx1"/>
                        </a:solidFill>
                        <a:effectLst/>
                        <a:latin typeface="+mn-lt"/>
                        <a:ea typeface="+mn-ea"/>
                        <a:cs typeface="+mn-cs"/>
                      </a:endParaRPr>
                    </a:p>
                  </a:txBody>
                  <a:tcPr marL="68580" marR="68580" marT="0" marB="0">
                    <a:solidFill>
                      <a:schemeClr val="bg1">
                        <a:lumMod val="95000"/>
                      </a:schemeClr>
                    </a:solidFill>
                  </a:tcPr>
                </a:tc>
                <a:tc>
                  <a:txBody>
                    <a:bodyPr/>
                    <a:lstStyle/>
                    <a:p>
                      <a:pPr>
                        <a:lnSpc>
                          <a:spcPct val="107000"/>
                        </a:lnSpc>
                        <a:spcAft>
                          <a:spcPts val="0"/>
                        </a:spcAft>
                      </a:pP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gn="ctr">
                        <a:lnSpc>
                          <a:spcPct val="107000"/>
                        </a:lnSpc>
                        <a:spcAft>
                          <a:spcPts val="0"/>
                        </a:spcAft>
                      </a:pP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r>
              <a:tr h="288032">
                <a:tc>
                  <a:txBody>
                    <a:bodyPr/>
                    <a:lstStyle/>
                    <a:p>
                      <a:pPr>
                        <a:lnSpc>
                          <a:spcPct val="107000"/>
                        </a:lnSpc>
                        <a:spcAft>
                          <a:spcPts val="0"/>
                        </a:spcAft>
                      </a:pPr>
                      <a:r>
                        <a:rPr lang="en-CA" sz="1600" b="1" kern="1200" dirty="0">
                          <a:solidFill>
                            <a:schemeClr val="tx1"/>
                          </a:solidFill>
                          <a:effectLst/>
                          <a:latin typeface="+mn-lt"/>
                          <a:ea typeface="+mn-ea"/>
                          <a:cs typeface="+mn-cs"/>
                        </a:rPr>
                        <a:t>Total</a:t>
                      </a:r>
                    </a:p>
                  </a:txBody>
                  <a:tcPr marL="68580" marR="68580" marT="0" marB="0">
                    <a:solidFill>
                      <a:schemeClr val="bg1">
                        <a:lumMod val="95000"/>
                      </a:schemeClr>
                    </a:solidFill>
                  </a:tcPr>
                </a:tc>
                <a:tc>
                  <a:txBody>
                    <a:bodyPr/>
                    <a:lstStyle/>
                    <a:p>
                      <a:pPr>
                        <a:lnSpc>
                          <a:spcPct val="107000"/>
                        </a:lnSpc>
                        <a:spcAft>
                          <a:spcPts val="0"/>
                        </a:spcAft>
                      </a:pPr>
                      <a:r>
                        <a:rPr lang="en-CA" sz="1600" dirty="0">
                          <a:effectLst/>
                        </a:rPr>
                        <a:t> </a:t>
                      </a:r>
                      <a:r>
                        <a:rPr lang="en-CA" sz="1600" dirty="0" smtClean="0">
                          <a:effectLst/>
                        </a:rPr>
                        <a:t>on</a:t>
                      </a:r>
                      <a:r>
                        <a:rPr lang="en-CA" sz="1600" baseline="0" dirty="0" smtClean="0">
                          <a:effectLst/>
                        </a:rPr>
                        <a:t> a daily basis – increase is $0.18</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gn="ctr">
                        <a:lnSpc>
                          <a:spcPct val="107000"/>
                        </a:lnSpc>
                        <a:spcAft>
                          <a:spcPts val="0"/>
                        </a:spcAft>
                      </a:pPr>
                      <a:r>
                        <a:rPr lang="en-CA" sz="1600" dirty="0">
                          <a:effectLst/>
                        </a:rPr>
                        <a:t>  </a:t>
                      </a:r>
                      <a:r>
                        <a:rPr lang="en-CA" sz="1600" dirty="0" smtClean="0">
                          <a:effectLst/>
                        </a:rPr>
                        <a:t>$ 65.75</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r>
            </a:tbl>
          </a:graphicData>
        </a:graphic>
      </p:graphicFrame>
      <p:sp>
        <p:nvSpPr>
          <p:cNvPr id="5" name="TextBox 4"/>
          <p:cNvSpPr txBox="1"/>
          <p:nvPr/>
        </p:nvSpPr>
        <p:spPr>
          <a:xfrm>
            <a:off x="1115616" y="3717032"/>
            <a:ext cx="7200800" cy="1200329"/>
          </a:xfrm>
          <a:prstGeom prst="rect">
            <a:avLst/>
          </a:prstGeom>
          <a:noFill/>
        </p:spPr>
        <p:txBody>
          <a:bodyPr wrap="square" rtlCol="0">
            <a:spAutoFit/>
          </a:bodyPr>
          <a:lstStyle/>
          <a:p>
            <a:r>
              <a:rPr lang="en-CA" dirty="0" smtClean="0"/>
              <a:t>A daily increase of eighteen cents for a family who turns on lights, expects clean water to come from the tap when they open it, flushes the toilet, travels on local roads and sidewalks, enjoys police and fire protection and uses recreation and park facilities</a:t>
            </a:r>
            <a:endParaRPr lang="en-CA" dirty="0"/>
          </a:p>
        </p:txBody>
      </p:sp>
      <p:sp>
        <p:nvSpPr>
          <p:cNvPr id="6" name="Title 1"/>
          <p:cNvSpPr txBox="1">
            <a:spLocks/>
          </p:cNvSpPr>
          <p:nvPr/>
        </p:nvSpPr>
        <p:spPr>
          <a:xfrm>
            <a:off x="899592" y="5061377"/>
            <a:ext cx="7488832" cy="45585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CA" sz="3200" dirty="0" smtClean="0"/>
              <a:t>Impact on  a $248,600 commercial property </a:t>
            </a:r>
            <a:endParaRPr lang="en-CA" sz="3200" dirty="0"/>
          </a:p>
        </p:txBody>
      </p:sp>
      <p:graphicFrame>
        <p:nvGraphicFramePr>
          <p:cNvPr id="7" name="Table 6"/>
          <p:cNvGraphicFramePr>
            <a:graphicFrameLocks noGrp="1"/>
          </p:cNvGraphicFramePr>
          <p:nvPr>
            <p:extLst>
              <p:ext uri="{D42A27DB-BD31-4B8C-83A1-F6EECF244321}">
                <p14:modId xmlns:p14="http://schemas.microsoft.com/office/powerpoint/2010/main" val="4100689214"/>
              </p:ext>
            </p:extLst>
          </p:nvPr>
        </p:nvGraphicFramePr>
        <p:xfrm>
          <a:off x="1079613" y="5625244"/>
          <a:ext cx="7128790" cy="288032"/>
        </p:xfrm>
        <a:graphic>
          <a:graphicData uri="http://schemas.openxmlformats.org/drawingml/2006/table">
            <a:tbl>
              <a:tblPr firstRow="1" firstCol="1" bandRow="1">
                <a:tableStyleId>{93296810-A885-4BE3-A3E7-6D5BEEA58F35}</a:tableStyleId>
              </a:tblPr>
              <a:tblGrid>
                <a:gridCol w="1584176"/>
                <a:gridCol w="4392487"/>
                <a:gridCol w="1152127"/>
              </a:tblGrid>
              <a:tr h="288032">
                <a:tc>
                  <a:txBody>
                    <a:bodyPr/>
                    <a:lstStyle/>
                    <a:p>
                      <a:pPr marL="0" algn="l" defTabSz="914400" rtl="0" eaLnBrk="1" latinLnBrk="0" hangingPunct="1">
                        <a:lnSpc>
                          <a:spcPct val="107000"/>
                        </a:lnSpc>
                        <a:spcAft>
                          <a:spcPts val="0"/>
                        </a:spcAft>
                      </a:pPr>
                      <a:r>
                        <a:rPr lang="en-CA" sz="1600" b="1" kern="1200" dirty="0">
                          <a:solidFill>
                            <a:schemeClr val="tx1"/>
                          </a:solidFill>
                          <a:effectLst/>
                          <a:latin typeface="+mn-lt"/>
                          <a:ea typeface="+mn-ea"/>
                          <a:cs typeface="+mn-cs"/>
                        </a:rPr>
                        <a:t>Property </a:t>
                      </a:r>
                      <a:r>
                        <a:rPr lang="en-CA" sz="1600" b="1" kern="1200" dirty="0" smtClean="0">
                          <a:solidFill>
                            <a:schemeClr val="tx1"/>
                          </a:solidFill>
                          <a:effectLst/>
                          <a:latin typeface="+mn-lt"/>
                          <a:ea typeface="+mn-ea"/>
                          <a:cs typeface="+mn-cs"/>
                        </a:rPr>
                        <a:t>taxes</a:t>
                      </a:r>
                      <a:endParaRPr lang="en-CA" sz="1600" b="1" kern="1200" dirty="0">
                        <a:solidFill>
                          <a:schemeClr val="tx1"/>
                        </a:solidFill>
                        <a:effectLst/>
                        <a:latin typeface="+mn-lt"/>
                        <a:ea typeface="+mn-ea"/>
                        <a:cs typeface="+mn-cs"/>
                      </a:endParaRPr>
                    </a:p>
                  </a:txBody>
                  <a:tcPr marL="68580" marR="68580" marT="0" marB="0">
                    <a:solidFill>
                      <a:schemeClr val="bg1">
                        <a:lumMod val="95000"/>
                      </a:schemeClr>
                    </a:solidFill>
                  </a:tcPr>
                </a:tc>
                <a:tc>
                  <a:txBody>
                    <a:bodyPr/>
                    <a:lstStyle/>
                    <a:p>
                      <a:pPr marL="0" algn="l" defTabSz="914400" rtl="0" eaLnBrk="1" latinLnBrk="0" hangingPunct="1">
                        <a:lnSpc>
                          <a:spcPct val="107000"/>
                        </a:lnSpc>
                        <a:spcAft>
                          <a:spcPts val="0"/>
                        </a:spcAft>
                      </a:pPr>
                      <a:r>
                        <a:rPr lang="en-CA" sz="1600" b="0" kern="1200" dirty="0" smtClean="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Average assessed value for</a:t>
                      </a:r>
                      <a:r>
                        <a:rPr lang="en-CA" sz="1600" b="0" kern="1200" baseline="0" dirty="0" smtClean="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 class 6 – 2015 increase</a:t>
                      </a:r>
                    </a:p>
                  </a:txBody>
                  <a:tcPr marL="68580" marR="68580" marT="0" marB="0">
                    <a:solidFill>
                      <a:schemeClr val="bg1">
                        <a:lumMod val="95000"/>
                      </a:schemeClr>
                    </a:solidFill>
                  </a:tcPr>
                </a:tc>
                <a:tc>
                  <a:txBody>
                    <a:bodyPr/>
                    <a:lstStyle/>
                    <a:p>
                      <a:pPr>
                        <a:lnSpc>
                          <a:spcPct val="107000"/>
                        </a:lnSpc>
                        <a:spcAft>
                          <a:spcPts val="0"/>
                        </a:spcAft>
                      </a:pPr>
                      <a:r>
                        <a:rPr lang="en-CA" sz="1600" dirty="0">
                          <a:effectLst/>
                        </a:rPr>
                        <a:t>   </a:t>
                      </a:r>
                      <a:r>
                        <a:rPr lang="en-CA" sz="1600" b="0" dirty="0">
                          <a:solidFill>
                            <a:schemeClr val="tx1"/>
                          </a:solidFill>
                          <a:effectLst/>
                        </a:rPr>
                        <a:t>$ </a:t>
                      </a:r>
                      <a:r>
                        <a:rPr lang="en-CA" sz="1600" b="0" dirty="0" smtClean="0">
                          <a:solidFill>
                            <a:schemeClr val="tx1"/>
                          </a:solidFill>
                          <a:effectLst/>
                        </a:rPr>
                        <a:t>62.00</a:t>
                      </a:r>
                      <a:endParaRPr lang="en-CA"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r>
            </a:tbl>
          </a:graphicData>
        </a:graphic>
      </p:graphicFrame>
    </p:spTree>
    <p:extLst>
      <p:ext uri="{BB962C8B-B14F-4D97-AF65-F5344CB8AC3E}">
        <p14:creationId xmlns:p14="http://schemas.microsoft.com/office/powerpoint/2010/main" val="33280165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TAX RATES</a:t>
            </a:r>
            <a:endParaRPr lang="en-CA" dirty="0"/>
          </a:p>
        </p:txBody>
      </p:sp>
      <p:sp>
        <p:nvSpPr>
          <p:cNvPr id="3" name="Content Placeholder 2"/>
          <p:cNvSpPr>
            <a:spLocks noGrp="1"/>
          </p:cNvSpPr>
          <p:nvPr>
            <p:ph idx="1"/>
          </p:nvPr>
        </p:nvSpPr>
        <p:spPr/>
        <p:txBody>
          <a:bodyPr/>
          <a:lstStyle/>
          <a:p>
            <a:r>
              <a:rPr lang="en-CA" dirty="0" smtClean="0"/>
              <a:t>Tax Revenue desired divided by assessed value equals the tax rate</a:t>
            </a:r>
          </a:p>
          <a:p>
            <a:r>
              <a:rPr lang="en-CA" dirty="0" smtClean="0"/>
              <a:t>Variable rate system – each class has a rate</a:t>
            </a:r>
          </a:p>
          <a:p>
            <a:r>
              <a:rPr lang="en-CA" dirty="0" smtClean="0"/>
              <a:t>Assessed value x tax rate = tax revenue</a:t>
            </a:r>
          </a:p>
          <a:p>
            <a:endParaRPr lang="en-CA" dirty="0" smtClean="0"/>
          </a:p>
          <a:p>
            <a:r>
              <a:rPr lang="en-CA" dirty="0" smtClean="0"/>
              <a:t>Total assessed value for 2015   $2,093 billion</a:t>
            </a:r>
          </a:p>
          <a:p>
            <a:r>
              <a:rPr lang="en-CA" dirty="0" smtClean="0"/>
              <a:t>Change from 2014	$93 million increase</a:t>
            </a:r>
            <a:endParaRPr lang="en-CA" dirty="0"/>
          </a:p>
        </p:txBody>
      </p:sp>
    </p:spTree>
    <p:extLst>
      <p:ext uri="{BB962C8B-B14F-4D97-AF65-F5344CB8AC3E}">
        <p14:creationId xmlns:p14="http://schemas.microsoft.com/office/powerpoint/2010/main" val="31501886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2015 Tax Increases</a:t>
            </a:r>
            <a:endParaRPr lang="en-CA" dirty="0"/>
          </a:p>
        </p:txBody>
      </p:sp>
      <p:sp>
        <p:nvSpPr>
          <p:cNvPr id="3" name="Content Placeholder 2"/>
          <p:cNvSpPr>
            <a:spLocks noGrp="1"/>
          </p:cNvSpPr>
          <p:nvPr>
            <p:ph idx="1"/>
          </p:nvPr>
        </p:nvSpPr>
        <p:spPr>
          <a:xfrm>
            <a:off x="457200" y="1600200"/>
            <a:ext cx="8435280" cy="5069160"/>
          </a:xfrm>
        </p:spPr>
        <p:txBody>
          <a:bodyPr>
            <a:normAutofit lnSpcReduction="10000"/>
          </a:bodyPr>
          <a:lstStyle/>
          <a:p>
            <a:pPr marL="0" indent="0">
              <a:buNone/>
            </a:pPr>
            <a:r>
              <a:rPr lang="en-CA" dirty="0" smtClean="0"/>
              <a:t>	Oliver				1.5%</a:t>
            </a:r>
          </a:p>
          <a:p>
            <a:pPr marL="0" indent="0">
              <a:buNone/>
            </a:pPr>
            <a:r>
              <a:rPr lang="en-CA" dirty="0"/>
              <a:t>	</a:t>
            </a:r>
            <a:r>
              <a:rPr lang="en-CA" dirty="0" err="1" smtClean="0"/>
              <a:t>Osoyoos</a:t>
            </a:r>
            <a:r>
              <a:rPr lang="en-CA" dirty="0" smtClean="0"/>
              <a:t>				1.8%</a:t>
            </a:r>
            <a:endParaRPr lang="en-CA" dirty="0"/>
          </a:p>
          <a:p>
            <a:pPr marL="0" indent="0">
              <a:buNone/>
            </a:pPr>
            <a:r>
              <a:rPr lang="en-CA" dirty="0" smtClean="0"/>
              <a:t>	Penticton				2.87% (</a:t>
            </a:r>
            <a:r>
              <a:rPr lang="en-CA" dirty="0" err="1" smtClean="0"/>
              <a:t>incl</a:t>
            </a:r>
            <a:r>
              <a:rPr lang="en-CA" dirty="0" smtClean="0"/>
              <a:t> shift)</a:t>
            </a:r>
          </a:p>
          <a:p>
            <a:pPr marL="0" indent="0">
              <a:buNone/>
            </a:pPr>
            <a:r>
              <a:rPr lang="en-CA" dirty="0"/>
              <a:t>	</a:t>
            </a:r>
            <a:r>
              <a:rPr lang="en-CA" dirty="0" smtClean="0"/>
              <a:t>Summerland			3.0%</a:t>
            </a:r>
          </a:p>
          <a:p>
            <a:pPr marL="0" indent="0">
              <a:buNone/>
            </a:pPr>
            <a:r>
              <a:rPr lang="en-CA" dirty="0"/>
              <a:t>	</a:t>
            </a:r>
            <a:r>
              <a:rPr lang="en-CA" dirty="0" err="1" smtClean="0"/>
              <a:t>Peachland</a:t>
            </a:r>
            <a:r>
              <a:rPr lang="en-CA" dirty="0" smtClean="0"/>
              <a:t>				2.0% </a:t>
            </a:r>
            <a:r>
              <a:rPr lang="en-CA" smtClean="0"/>
              <a:t>+ policing</a:t>
            </a:r>
            <a:endParaRPr lang="en-CA" dirty="0" smtClean="0"/>
          </a:p>
          <a:p>
            <a:pPr marL="0" indent="0">
              <a:buNone/>
            </a:pPr>
            <a:r>
              <a:rPr lang="en-CA" dirty="0"/>
              <a:t>	</a:t>
            </a:r>
            <a:r>
              <a:rPr lang="en-CA" dirty="0" smtClean="0"/>
              <a:t>West Kelowna			2.4%</a:t>
            </a:r>
          </a:p>
          <a:p>
            <a:pPr marL="0" indent="0">
              <a:buNone/>
            </a:pPr>
            <a:r>
              <a:rPr lang="en-CA" dirty="0"/>
              <a:t>	</a:t>
            </a:r>
            <a:r>
              <a:rPr lang="en-CA" dirty="0" smtClean="0"/>
              <a:t>Kelowna				3.2%</a:t>
            </a:r>
          </a:p>
          <a:p>
            <a:pPr marL="0" indent="0">
              <a:buNone/>
            </a:pPr>
            <a:r>
              <a:rPr lang="en-CA" dirty="0"/>
              <a:t>	</a:t>
            </a:r>
            <a:r>
              <a:rPr lang="en-CA" dirty="0" smtClean="0"/>
              <a:t>Lake Country			3.1%</a:t>
            </a:r>
          </a:p>
          <a:p>
            <a:pPr marL="0" indent="0">
              <a:buNone/>
            </a:pPr>
            <a:r>
              <a:rPr lang="en-CA" dirty="0"/>
              <a:t>	</a:t>
            </a:r>
            <a:r>
              <a:rPr lang="en-CA" dirty="0" smtClean="0"/>
              <a:t>Vernon				3.4%</a:t>
            </a:r>
            <a:endParaRPr lang="en-CA" dirty="0"/>
          </a:p>
        </p:txBody>
      </p:sp>
    </p:spTree>
    <p:extLst>
      <p:ext uri="{BB962C8B-B14F-4D97-AF65-F5344CB8AC3E}">
        <p14:creationId xmlns:p14="http://schemas.microsoft.com/office/powerpoint/2010/main" val="4012600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Total Assessment % Change</a:t>
            </a:r>
            <a:br>
              <a:rPr lang="en-CA" dirty="0" smtClean="0"/>
            </a:br>
            <a:r>
              <a:rPr lang="en-CA" dirty="0" smtClean="0"/>
              <a:t>Average 4.6%</a:t>
            </a:r>
            <a:endParaRPr lang="en-C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75353694"/>
              </p:ext>
            </p:extLst>
          </p:nvPr>
        </p:nvGraphicFramePr>
        <p:xfrm>
          <a:off x="395536" y="1584000"/>
          <a:ext cx="8291264" cy="3141144"/>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47564" y="5013176"/>
            <a:ext cx="7848872" cy="1384995"/>
          </a:xfrm>
          <a:prstGeom prst="rect">
            <a:avLst/>
          </a:prstGeom>
          <a:noFill/>
        </p:spPr>
        <p:txBody>
          <a:bodyPr wrap="square" rtlCol="0">
            <a:spAutoFit/>
          </a:bodyPr>
          <a:lstStyle/>
          <a:p>
            <a:r>
              <a:rPr lang="en-CA" sz="2800" dirty="0" smtClean="0"/>
              <a:t>If the % change in assessment for your property is not the same as the average % change for the class, the 2015 tax increase will not be 3%</a:t>
            </a:r>
            <a:endParaRPr lang="en-CA" sz="2800" dirty="0"/>
          </a:p>
        </p:txBody>
      </p:sp>
    </p:spTree>
    <p:extLst>
      <p:ext uri="{BB962C8B-B14F-4D97-AF65-F5344CB8AC3E}">
        <p14:creationId xmlns:p14="http://schemas.microsoft.com/office/powerpoint/2010/main" val="16438339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ASSESSED VALUES IN THE VALLEY</a:t>
            </a:r>
            <a:endParaRPr lang="en-CA" dirty="0"/>
          </a:p>
        </p:txBody>
      </p:sp>
      <p:sp>
        <p:nvSpPr>
          <p:cNvPr id="3" name="Content Placeholder 2"/>
          <p:cNvSpPr>
            <a:spLocks noGrp="1"/>
          </p:cNvSpPr>
          <p:nvPr>
            <p:ph idx="1"/>
          </p:nvPr>
        </p:nvSpPr>
        <p:spPr>
          <a:xfrm>
            <a:off x="457200" y="1600200"/>
            <a:ext cx="8435280" cy="5069160"/>
          </a:xfrm>
        </p:spPr>
        <p:txBody>
          <a:bodyPr>
            <a:normAutofit fontScale="92500" lnSpcReduction="20000"/>
          </a:bodyPr>
          <a:lstStyle/>
          <a:p>
            <a:pPr marL="0" indent="0" algn="ctr">
              <a:buNone/>
            </a:pPr>
            <a:r>
              <a:rPr lang="en-CA" dirty="0" smtClean="0"/>
              <a:t>2015 CHANGES IN THE TAXABLE VALUES</a:t>
            </a:r>
          </a:p>
          <a:p>
            <a:pPr marL="0" indent="0" algn="ctr">
              <a:buNone/>
            </a:pPr>
            <a:endParaRPr lang="en-CA" dirty="0"/>
          </a:p>
          <a:p>
            <a:pPr marL="0" indent="0">
              <a:buNone/>
            </a:pPr>
            <a:r>
              <a:rPr lang="en-CA" dirty="0" smtClean="0"/>
              <a:t>	Oliver				3.9%</a:t>
            </a:r>
          </a:p>
          <a:p>
            <a:pPr marL="0" indent="0">
              <a:buNone/>
            </a:pPr>
            <a:r>
              <a:rPr lang="en-CA" dirty="0"/>
              <a:t>	</a:t>
            </a:r>
            <a:r>
              <a:rPr lang="en-CA" dirty="0" err="1" smtClean="0"/>
              <a:t>Osoyoos</a:t>
            </a:r>
            <a:r>
              <a:rPr lang="en-CA" dirty="0" smtClean="0"/>
              <a:t>				2.1%</a:t>
            </a:r>
            <a:endParaRPr lang="en-CA" dirty="0"/>
          </a:p>
          <a:p>
            <a:pPr marL="0" indent="0">
              <a:buNone/>
            </a:pPr>
            <a:r>
              <a:rPr lang="en-CA" dirty="0" smtClean="0"/>
              <a:t>	Penticton				3.2%</a:t>
            </a:r>
          </a:p>
          <a:p>
            <a:pPr marL="0" indent="0">
              <a:buNone/>
            </a:pPr>
            <a:r>
              <a:rPr lang="en-CA" dirty="0"/>
              <a:t>	</a:t>
            </a:r>
            <a:r>
              <a:rPr lang="en-CA" dirty="0" smtClean="0"/>
              <a:t>Summerland			4.6%</a:t>
            </a:r>
          </a:p>
          <a:p>
            <a:pPr marL="0" indent="0">
              <a:buNone/>
            </a:pPr>
            <a:r>
              <a:rPr lang="en-CA" dirty="0"/>
              <a:t>	</a:t>
            </a:r>
            <a:r>
              <a:rPr lang="en-CA" dirty="0" err="1" smtClean="0"/>
              <a:t>Peachland</a:t>
            </a:r>
            <a:r>
              <a:rPr lang="en-CA" dirty="0" smtClean="0"/>
              <a:t>				6.6%</a:t>
            </a:r>
          </a:p>
          <a:p>
            <a:pPr marL="0" indent="0">
              <a:buNone/>
            </a:pPr>
            <a:r>
              <a:rPr lang="en-CA" dirty="0"/>
              <a:t>	</a:t>
            </a:r>
            <a:r>
              <a:rPr lang="en-CA" dirty="0" smtClean="0"/>
              <a:t>West Kelowna			6.5%</a:t>
            </a:r>
          </a:p>
          <a:p>
            <a:pPr marL="0" indent="0">
              <a:buNone/>
            </a:pPr>
            <a:r>
              <a:rPr lang="en-CA" dirty="0"/>
              <a:t>	</a:t>
            </a:r>
            <a:r>
              <a:rPr lang="en-CA" dirty="0" smtClean="0"/>
              <a:t>Kelowna				5.9%</a:t>
            </a:r>
          </a:p>
          <a:p>
            <a:pPr marL="0" indent="0">
              <a:buNone/>
            </a:pPr>
            <a:r>
              <a:rPr lang="en-CA" dirty="0"/>
              <a:t>	</a:t>
            </a:r>
            <a:r>
              <a:rPr lang="en-CA" dirty="0" smtClean="0"/>
              <a:t>Lake Country			5.0%</a:t>
            </a:r>
          </a:p>
          <a:p>
            <a:pPr marL="0" indent="0">
              <a:buNone/>
            </a:pPr>
            <a:r>
              <a:rPr lang="en-CA" dirty="0"/>
              <a:t>	</a:t>
            </a:r>
            <a:r>
              <a:rPr lang="en-CA" dirty="0" smtClean="0"/>
              <a:t>Vernon				5.4%</a:t>
            </a:r>
            <a:endParaRPr lang="en-CA" dirty="0"/>
          </a:p>
        </p:txBody>
      </p:sp>
    </p:spTree>
    <p:extLst>
      <p:ext uri="{BB962C8B-B14F-4D97-AF65-F5344CB8AC3E}">
        <p14:creationId xmlns:p14="http://schemas.microsoft.com/office/powerpoint/2010/main" val="2885632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Total Assessment change by class</a:t>
            </a:r>
            <a:endParaRPr lang="en-CA"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6470366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331640" y="5445224"/>
            <a:ext cx="1080120" cy="246221"/>
          </a:xfrm>
          <a:prstGeom prst="rect">
            <a:avLst/>
          </a:prstGeom>
          <a:noFill/>
        </p:spPr>
        <p:txBody>
          <a:bodyPr wrap="square" rtlCol="0">
            <a:spAutoFit/>
          </a:bodyPr>
          <a:lstStyle/>
          <a:p>
            <a:r>
              <a:rPr lang="en-CA" sz="1000" dirty="0" smtClean="0"/>
              <a:t>4.9% increase</a:t>
            </a:r>
          </a:p>
        </p:txBody>
      </p:sp>
    </p:spTree>
    <p:extLst>
      <p:ext uri="{BB962C8B-B14F-4D97-AF65-F5344CB8AC3E}">
        <p14:creationId xmlns:p14="http://schemas.microsoft.com/office/powerpoint/2010/main" val="28541470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Total Assessment change by neighbourhood</a:t>
            </a:r>
            <a:endParaRPr lang="en-CA"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2123870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122434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rgbClr val="0070C0"/>
                </a:solidFill>
              </a:rPr>
              <a:t>Assessed Value </a:t>
            </a:r>
            <a:r>
              <a:rPr lang="en-CA" dirty="0" smtClean="0"/>
              <a:t>compared to </a:t>
            </a:r>
            <a:r>
              <a:rPr lang="en-CA" dirty="0" smtClean="0">
                <a:solidFill>
                  <a:srgbClr val="00B050"/>
                </a:solidFill>
              </a:rPr>
              <a:t>Taxes</a:t>
            </a:r>
            <a:endParaRPr lang="en-CA" dirty="0">
              <a:solidFill>
                <a:srgbClr val="00B050"/>
              </a:solidFill>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21309920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736596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PROPERTY TAXES</a:t>
            </a:r>
            <a:endParaRPr lang="en-CA" dirty="0"/>
          </a:p>
        </p:txBody>
      </p:sp>
      <p:sp>
        <p:nvSpPr>
          <p:cNvPr id="3" name="Content Placeholder 2"/>
          <p:cNvSpPr>
            <a:spLocks noGrp="1"/>
          </p:cNvSpPr>
          <p:nvPr>
            <p:ph idx="1"/>
          </p:nvPr>
        </p:nvSpPr>
        <p:spPr/>
        <p:txBody>
          <a:bodyPr>
            <a:normAutofit fontScale="92500"/>
          </a:bodyPr>
          <a:lstStyle/>
          <a:p>
            <a:r>
              <a:rPr lang="en-CA" dirty="0" smtClean="0"/>
              <a:t>DISTRICT OF SUMMERLAND</a:t>
            </a:r>
          </a:p>
          <a:p>
            <a:r>
              <a:rPr lang="en-CA" dirty="0" smtClean="0"/>
              <a:t>REGIONAL DISTRICT OF SOUTH OKANAGAN</a:t>
            </a:r>
          </a:p>
          <a:p>
            <a:r>
              <a:rPr lang="en-CA" dirty="0" smtClean="0"/>
              <a:t>REGIONAL HOSPITAL DISTRICT OF SOUTH OKANAGAN</a:t>
            </a:r>
          </a:p>
          <a:p>
            <a:r>
              <a:rPr lang="en-CA" dirty="0" smtClean="0"/>
              <a:t>OKANAGAN REGIONAL LIBRARY BOARD</a:t>
            </a:r>
          </a:p>
          <a:p>
            <a:r>
              <a:rPr lang="en-CA" dirty="0" smtClean="0"/>
              <a:t>PROVINCE OF BRITISH COLUMBIA SCHOOL TAX</a:t>
            </a:r>
          </a:p>
          <a:p>
            <a:r>
              <a:rPr lang="en-CA" dirty="0" smtClean="0"/>
              <a:t>BC ASSESSMENT, MUNICIPAL FINANCE AUTHORITY</a:t>
            </a:r>
            <a:endParaRPr lang="en-CA" dirty="0"/>
          </a:p>
        </p:txBody>
      </p:sp>
    </p:spTree>
    <p:extLst>
      <p:ext uri="{BB962C8B-B14F-4D97-AF65-F5344CB8AC3E}">
        <p14:creationId xmlns:p14="http://schemas.microsoft.com/office/powerpoint/2010/main" val="11119394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2397</TotalTime>
  <Words>292</Words>
  <Application>Microsoft Office PowerPoint</Application>
  <PresentationFormat>On-screen Show (4:3)</PresentationFormat>
  <Paragraphs>74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Office Theme</vt:lpstr>
      <vt:lpstr>2015 Property Taxes</vt:lpstr>
      <vt:lpstr>TAX RATES</vt:lpstr>
      <vt:lpstr>2015 Tax Increases</vt:lpstr>
      <vt:lpstr>Total Assessment % Change Average 4.6%</vt:lpstr>
      <vt:lpstr>ASSESSED VALUES IN THE VALLEY</vt:lpstr>
      <vt:lpstr>Total Assessment change by class</vt:lpstr>
      <vt:lpstr>Total Assessment change by neighbourhood</vt:lpstr>
      <vt:lpstr>Assessed Value compared to Taxes</vt:lpstr>
      <vt:lpstr>PROPERTY TAXES</vt:lpstr>
      <vt:lpstr>Impact on a $362,000 single family residence</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Staffing Adjustments 2014</dc:title>
  <dc:creator>Tom Day</dc:creator>
  <cp:lastModifiedBy>Lorrie Coates</cp:lastModifiedBy>
  <cp:revision>175</cp:revision>
  <cp:lastPrinted>2014-05-06T22:02:27Z</cp:lastPrinted>
  <dcterms:created xsi:type="dcterms:W3CDTF">2014-01-03T16:10:35Z</dcterms:created>
  <dcterms:modified xsi:type="dcterms:W3CDTF">2015-05-12T23:26:28Z</dcterms:modified>
</cp:coreProperties>
</file>