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306" r:id="rId4"/>
    <p:sldId id="290" r:id="rId5"/>
    <p:sldId id="304" r:id="rId6"/>
    <p:sldId id="292" r:id="rId7"/>
    <p:sldId id="293" r:id="rId8"/>
    <p:sldId id="297" r:id="rId9"/>
    <p:sldId id="288" r:id="rId10"/>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88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AC35C4C-63C8-4AED-84BC-A7C75DAE3212}" type="datetimeFigureOut">
              <a:rPr lang="en-CA" smtClean="0"/>
              <a:t>2015-05-12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4040377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AC35C4C-63C8-4AED-84BC-A7C75DAE3212}" type="datetimeFigureOut">
              <a:rPr lang="en-CA" smtClean="0"/>
              <a:t>2015-05-12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2574322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AC35C4C-63C8-4AED-84BC-A7C75DAE3212}" type="datetimeFigureOut">
              <a:rPr lang="en-CA" smtClean="0"/>
              <a:t>2015-05-12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257465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AC35C4C-63C8-4AED-84BC-A7C75DAE3212}" type="datetimeFigureOut">
              <a:rPr lang="en-CA" smtClean="0"/>
              <a:t>2015-05-12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3087662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35C4C-63C8-4AED-84BC-A7C75DAE3212}" type="datetimeFigureOut">
              <a:rPr lang="en-CA" smtClean="0"/>
              <a:t>2015-05-12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1559931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AC35C4C-63C8-4AED-84BC-A7C75DAE3212}" type="datetimeFigureOut">
              <a:rPr lang="en-CA" smtClean="0"/>
              <a:t>2015-05-12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270077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AC35C4C-63C8-4AED-84BC-A7C75DAE3212}" type="datetimeFigureOut">
              <a:rPr lang="en-CA" smtClean="0"/>
              <a:t>2015-05-12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492219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AC35C4C-63C8-4AED-84BC-A7C75DAE3212}" type="datetimeFigureOut">
              <a:rPr lang="en-CA" smtClean="0"/>
              <a:t>2015-05-12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1597751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35C4C-63C8-4AED-84BC-A7C75DAE3212}" type="datetimeFigureOut">
              <a:rPr lang="en-CA" smtClean="0"/>
              <a:t>2015-05-12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2149513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35C4C-63C8-4AED-84BC-A7C75DAE3212}" type="datetimeFigureOut">
              <a:rPr lang="en-CA" smtClean="0"/>
              <a:t>2015-05-12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1101907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35C4C-63C8-4AED-84BC-A7C75DAE3212}" type="datetimeFigureOut">
              <a:rPr lang="en-CA" smtClean="0"/>
              <a:t>2015-05-12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E6E64A0-7C81-4929-9D6E-2BEE93F5BA9A}" type="slidenum">
              <a:rPr lang="en-CA" smtClean="0"/>
              <a:t>‹#›</a:t>
            </a:fld>
            <a:endParaRPr lang="en-CA"/>
          </a:p>
        </p:txBody>
      </p:sp>
    </p:spTree>
    <p:extLst>
      <p:ext uri="{BB962C8B-B14F-4D97-AF65-F5344CB8AC3E}">
        <p14:creationId xmlns:p14="http://schemas.microsoft.com/office/powerpoint/2010/main" val="2522761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35C4C-63C8-4AED-84BC-A7C75DAE3212}" type="datetimeFigureOut">
              <a:rPr lang="en-CA" smtClean="0"/>
              <a:t>2015-05-12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E64A0-7C81-4929-9D6E-2BEE93F5BA9A}" type="slidenum">
              <a:rPr lang="en-CA" smtClean="0"/>
              <a:t>‹#›</a:t>
            </a:fld>
            <a:endParaRPr lang="en-CA"/>
          </a:p>
        </p:txBody>
      </p:sp>
    </p:spTree>
    <p:extLst>
      <p:ext uri="{BB962C8B-B14F-4D97-AF65-F5344CB8AC3E}">
        <p14:creationId xmlns:p14="http://schemas.microsoft.com/office/powerpoint/2010/main" val="1486784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946647"/>
          </a:xfrm>
        </p:spPr>
        <p:txBody>
          <a:bodyPr>
            <a:normAutofit/>
          </a:bodyPr>
          <a:lstStyle/>
          <a:p>
            <a:r>
              <a:rPr lang="en-CA" dirty="0" smtClean="0"/>
              <a:t>2015 Financial Plan</a:t>
            </a:r>
            <a:endParaRPr lang="en-CA" dirty="0"/>
          </a:p>
        </p:txBody>
      </p:sp>
    </p:spTree>
    <p:extLst>
      <p:ext uri="{BB962C8B-B14F-4D97-AF65-F5344CB8AC3E}">
        <p14:creationId xmlns:p14="http://schemas.microsoft.com/office/powerpoint/2010/main" val="87309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Financial Plan Process</a:t>
            </a:r>
            <a:endParaRPr lang="en-CA" dirty="0"/>
          </a:p>
        </p:txBody>
      </p:sp>
      <p:sp>
        <p:nvSpPr>
          <p:cNvPr id="3" name="Content Placeholder 2"/>
          <p:cNvSpPr>
            <a:spLocks noGrp="1"/>
          </p:cNvSpPr>
          <p:nvPr>
            <p:ph idx="1"/>
          </p:nvPr>
        </p:nvSpPr>
        <p:spPr/>
        <p:txBody>
          <a:bodyPr>
            <a:normAutofit lnSpcReduction="10000"/>
          </a:bodyPr>
          <a:lstStyle/>
          <a:p>
            <a:r>
              <a:rPr lang="en-CA" dirty="0" smtClean="0"/>
              <a:t>Council’s Goals and Objectives – 2014/2015</a:t>
            </a:r>
          </a:p>
          <a:p>
            <a:r>
              <a:rPr lang="en-CA" dirty="0" smtClean="0"/>
              <a:t>Introduction of core budget - December</a:t>
            </a:r>
          </a:p>
          <a:p>
            <a:r>
              <a:rPr lang="en-CA" dirty="0" smtClean="0"/>
              <a:t>Discussion with new Council – interim CAO on strategic direction</a:t>
            </a:r>
          </a:p>
          <a:p>
            <a:r>
              <a:rPr lang="en-CA" dirty="0" smtClean="0"/>
              <a:t>5 Budget meetings – January and February</a:t>
            </a:r>
          </a:p>
          <a:p>
            <a:r>
              <a:rPr lang="en-CA" dirty="0" smtClean="0"/>
              <a:t>Resolution of Council to adopt the core budget, discretionary spending listings and increases in property taxes and user rates – February 23 meeting</a:t>
            </a:r>
          </a:p>
          <a:p>
            <a:pPr marL="457200" lvl="1" indent="0">
              <a:buNone/>
            </a:pPr>
            <a:endParaRPr lang="en-CA" dirty="0" smtClean="0"/>
          </a:p>
        </p:txBody>
      </p:sp>
    </p:spTree>
    <p:extLst>
      <p:ext uri="{BB962C8B-B14F-4D97-AF65-F5344CB8AC3E}">
        <p14:creationId xmlns:p14="http://schemas.microsoft.com/office/powerpoint/2010/main" val="1373690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2015 Tax Increases</a:t>
            </a:r>
            <a:endParaRPr lang="en-CA" dirty="0"/>
          </a:p>
        </p:txBody>
      </p:sp>
      <p:sp>
        <p:nvSpPr>
          <p:cNvPr id="3" name="Content Placeholder 2"/>
          <p:cNvSpPr>
            <a:spLocks noGrp="1"/>
          </p:cNvSpPr>
          <p:nvPr>
            <p:ph idx="1"/>
          </p:nvPr>
        </p:nvSpPr>
        <p:spPr>
          <a:xfrm>
            <a:off x="457200" y="1600200"/>
            <a:ext cx="8435280" cy="5069160"/>
          </a:xfrm>
        </p:spPr>
        <p:txBody>
          <a:bodyPr>
            <a:normAutofit lnSpcReduction="10000"/>
          </a:bodyPr>
          <a:lstStyle/>
          <a:p>
            <a:pPr marL="0" indent="0">
              <a:buNone/>
            </a:pPr>
            <a:r>
              <a:rPr lang="en-CA" dirty="0" smtClean="0"/>
              <a:t>	Oliver				1.5%</a:t>
            </a:r>
          </a:p>
          <a:p>
            <a:pPr marL="0" indent="0">
              <a:buNone/>
            </a:pPr>
            <a:r>
              <a:rPr lang="en-CA" dirty="0"/>
              <a:t>	</a:t>
            </a:r>
            <a:r>
              <a:rPr lang="en-CA" dirty="0" err="1" smtClean="0"/>
              <a:t>Osoyoos</a:t>
            </a:r>
            <a:r>
              <a:rPr lang="en-CA" dirty="0" smtClean="0"/>
              <a:t>				1.8%</a:t>
            </a:r>
            <a:endParaRPr lang="en-CA" dirty="0"/>
          </a:p>
          <a:p>
            <a:pPr marL="0" indent="0">
              <a:buNone/>
            </a:pPr>
            <a:r>
              <a:rPr lang="en-CA" dirty="0" smtClean="0"/>
              <a:t>	Penticton				2.87% (</a:t>
            </a:r>
            <a:r>
              <a:rPr lang="en-CA" dirty="0" err="1" smtClean="0"/>
              <a:t>incl</a:t>
            </a:r>
            <a:r>
              <a:rPr lang="en-CA" dirty="0" smtClean="0"/>
              <a:t> shift)</a:t>
            </a:r>
          </a:p>
          <a:p>
            <a:pPr marL="0" indent="0">
              <a:buNone/>
            </a:pPr>
            <a:r>
              <a:rPr lang="en-CA" dirty="0"/>
              <a:t>	</a:t>
            </a:r>
            <a:r>
              <a:rPr lang="en-CA" dirty="0" smtClean="0"/>
              <a:t>Summerland			3.0%</a:t>
            </a:r>
          </a:p>
          <a:p>
            <a:pPr marL="0" indent="0">
              <a:buNone/>
            </a:pPr>
            <a:r>
              <a:rPr lang="en-CA" dirty="0"/>
              <a:t>	</a:t>
            </a:r>
            <a:r>
              <a:rPr lang="en-CA" dirty="0" err="1" smtClean="0"/>
              <a:t>Peachland</a:t>
            </a:r>
            <a:r>
              <a:rPr lang="en-CA" dirty="0" smtClean="0"/>
              <a:t>				2.0% </a:t>
            </a:r>
            <a:r>
              <a:rPr lang="en-CA" smtClean="0"/>
              <a:t>+ policing</a:t>
            </a:r>
            <a:endParaRPr lang="en-CA" dirty="0" smtClean="0"/>
          </a:p>
          <a:p>
            <a:pPr marL="0" indent="0">
              <a:buNone/>
            </a:pPr>
            <a:r>
              <a:rPr lang="en-CA" dirty="0"/>
              <a:t>	</a:t>
            </a:r>
            <a:r>
              <a:rPr lang="en-CA" dirty="0" smtClean="0"/>
              <a:t>West Kelowna			2.4%</a:t>
            </a:r>
          </a:p>
          <a:p>
            <a:pPr marL="0" indent="0">
              <a:buNone/>
            </a:pPr>
            <a:r>
              <a:rPr lang="en-CA" dirty="0"/>
              <a:t>	</a:t>
            </a:r>
            <a:r>
              <a:rPr lang="en-CA" dirty="0" smtClean="0"/>
              <a:t>Kelowna				3.2%</a:t>
            </a:r>
          </a:p>
          <a:p>
            <a:pPr marL="0" indent="0">
              <a:buNone/>
            </a:pPr>
            <a:r>
              <a:rPr lang="en-CA" dirty="0"/>
              <a:t>	</a:t>
            </a:r>
            <a:r>
              <a:rPr lang="en-CA" dirty="0" smtClean="0"/>
              <a:t>Lake Country			3.1%</a:t>
            </a:r>
          </a:p>
          <a:p>
            <a:pPr marL="0" indent="0">
              <a:buNone/>
            </a:pPr>
            <a:r>
              <a:rPr lang="en-CA" dirty="0"/>
              <a:t>	</a:t>
            </a:r>
            <a:r>
              <a:rPr lang="en-CA" dirty="0" smtClean="0"/>
              <a:t>Vernon				3.4%</a:t>
            </a:r>
            <a:endParaRPr lang="en-CA" dirty="0"/>
          </a:p>
        </p:txBody>
      </p:sp>
    </p:spTree>
    <p:extLst>
      <p:ext uri="{BB962C8B-B14F-4D97-AF65-F5344CB8AC3E}">
        <p14:creationId xmlns:p14="http://schemas.microsoft.com/office/powerpoint/2010/main" val="4012600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CA" u="sng" dirty="0" smtClean="0"/>
              <a:t>Revenue</a:t>
            </a:r>
            <a:endParaRPr lang="en-CA" u="sng" dirty="0"/>
          </a:p>
        </p:txBody>
      </p:sp>
      <p:sp>
        <p:nvSpPr>
          <p:cNvPr id="3" name="Content Placeholder 2"/>
          <p:cNvSpPr>
            <a:spLocks noGrp="1"/>
          </p:cNvSpPr>
          <p:nvPr>
            <p:ph idx="1"/>
          </p:nvPr>
        </p:nvSpPr>
        <p:spPr>
          <a:xfrm>
            <a:off x="457200" y="1412776"/>
            <a:ext cx="8229600" cy="5688632"/>
          </a:xfrm>
        </p:spPr>
        <p:txBody>
          <a:bodyPr>
            <a:normAutofit/>
          </a:bodyPr>
          <a:lstStyle/>
          <a:p>
            <a:r>
              <a:rPr lang="en-US" dirty="0" smtClean="0"/>
              <a:t>tax </a:t>
            </a:r>
            <a:r>
              <a:rPr lang="en-US" dirty="0"/>
              <a:t>increase </a:t>
            </a:r>
            <a:r>
              <a:rPr lang="en-US" dirty="0" smtClean="0"/>
              <a:t>of 3% 				$201,000</a:t>
            </a:r>
          </a:p>
          <a:p>
            <a:r>
              <a:rPr lang="en-US" dirty="0" smtClean="0"/>
              <a:t>non market increase			$  85,000 </a:t>
            </a:r>
          </a:p>
          <a:p>
            <a:r>
              <a:rPr lang="en-US" dirty="0" smtClean="0"/>
              <a:t>no </a:t>
            </a:r>
            <a:r>
              <a:rPr lang="en-US" dirty="0"/>
              <a:t>increases in </a:t>
            </a:r>
            <a:r>
              <a:rPr lang="en-US" dirty="0" smtClean="0"/>
              <a:t>garbage rates</a:t>
            </a:r>
          </a:p>
          <a:p>
            <a:r>
              <a:rPr lang="en-US" dirty="0" smtClean="0"/>
              <a:t>increase </a:t>
            </a:r>
            <a:r>
              <a:rPr lang="en-US" dirty="0"/>
              <a:t>in electric </a:t>
            </a:r>
            <a:r>
              <a:rPr lang="en-US" dirty="0" smtClean="0"/>
              <a:t>rates to match Fortis 					April  2.625% 	$252,300 				July    1.65  %	$  81,000</a:t>
            </a:r>
          </a:p>
          <a:p>
            <a:r>
              <a:rPr lang="en-US" dirty="0" smtClean="0"/>
              <a:t>5% increase </a:t>
            </a:r>
            <a:r>
              <a:rPr lang="en-US" dirty="0"/>
              <a:t>in </a:t>
            </a:r>
            <a:r>
              <a:rPr lang="en-US" dirty="0" smtClean="0"/>
              <a:t>water rates		$  68,500</a:t>
            </a:r>
          </a:p>
          <a:p>
            <a:r>
              <a:rPr lang="en-US" dirty="0" smtClean="0"/>
              <a:t>5% increase in sewer rates		$  38,000</a:t>
            </a:r>
          </a:p>
          <a:p>
            <a:pPr marL="457200" lvl="1" indent="0">
              <a:buNone/>
            </a:pPr>
            <a:endParaRPr lang="en-CA" dirty="0"/>
          </a:p>
        </p:txBody>
      </p:sp>
    </p:spTree>
    <p:extLst>
      <p:ext uri="{BB962C8B-B14F-4D97-AF65-F5344CB8AC3E}">
        <p14:creationId xmlns:p14="http://schemas.microsoft.com/office/powerpoint/2010/main" val="3177246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CA" u="sng" dirty="0" smtClean="0"/>
              <a:t>Revenue – General Fund</a:t>
            </a:r>
            <a:endParaRPr lang="en-CA" u="sng" dirty="0"/>
          </a:p>
        </p:txBody>
      </p:sp>
      <p:sp>
        <p:nvSpPr>
          <p:cNvPr id="3" name="Content Placeholder 2"/>
          <p:cNvSpPr>
            <a:spLocks noGrp="1"/>
          </p:cNvSpPr>
          <p:nvPr>
            <p:ph idx="1"/>
          </p:nvPr>
        </p:nvSpPr>
        <p:spPr>
          <a:xfrm>
            <a:off x="457200" y="1412776"/>
            <a:ext cx="8229600" cy="5688632"/>
          </a:xfrm>
        </p:spPr>
        <p:txBody>
          <a:bodyPr>
            <a:normAutofit/>
          </a:bodyPr>
          <a:lstStyle/>
          <a:p>
            <a:r>
              <a:rPr lang="en-US" dirty="0" smtClean="0"/>
              <a:t>Increase transfer from Electric Fund for the grant in aid to the Library			$115,000</a:t>
            </a:r>
          </a:p>
          <a:p>
            <a:r>
              <a:rPr lang="en-US" dirty="0" smtClean="0"/>
              <a:t>Increase interest earnings and penalty and interest charges on taxes			$  45,000 </a:t>
            </a:r>
          </a:p>
          <a:p>
            <a:r>
              <a:rPr lang="en-US" dirty="0" smtClean="0"/>
              <a:t>Increase in the Small Communities and Traffic Fine Revenue Sharing Grants		$  19,000</a:t>
            </a:r>
          </a:p>
          <a:p>
            <a:r>
              <a:rPr lang="en-US" dirty="0" smtClean="0"/>
              <a:t>Increase property rentals for the space used by the Province at the RCMP		$  13,000</a:t>
            </a:r>
          </a:p>
          <a:p>
            <a:r>
              <a:rPr lang="en-US" dirty="0" smtClean="0"/>
              <a:t>Increase in the recycling funds from MMBC – 							$  57,000</a:t>
            </a:r>
            <a:endParaRPr lang="en-CA" dirty="0"/>
          </a:p>
        </p:txBody>
      </p:sp>
    </p:spTree>
    <p:extLst>
      <p:ext uri="{BB962C8B-B14F-4D97-AF65-F5344CB8AC3E}">
        <p14:creationId xmlns:p14="http://schemas.microsoft.com/office/powerpoint/2010/main" val="1042766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CA" u="sng" dirty="0" smtClean="0"/>
              <a:t>Core Expense</a:t>
            </a:r>
            <a:endParaRPr lang="en-CA" u="sng" dirty="0"/>
          </a:p>
        </p:txBody>
      </p:sp>
      <p:sp>
        <p:nvSpPr>
          <p:cNvPr id="3" name="Content Placeholder 2"/>
          <p:cNvSpPr>
            <a:spLocks noGrp="1"/>
          </p:cNvSpPr>
          <p:nvPr>
            <p:ph idx="1"/>
          </p:nvPr>
        </p:nvSpPr>
        <p:spPr>
          <a:xfrm>
            <a:off x="457200" y="908720"/>
            <a:ext cx="8229600" cy="5688632"/>
          </a:xfrm>
        </p:spPr>
        <p:txBody>
          <a:bodyPr>
            <a:normAutofit fontScale="85000" lnSpcReduction="20000"/>
          </a:bodyPr>
          <a:lstStyle/>
          <a:p>
            <a:endParaRPr lang="en-US" dirty="0" smtClean="0"/>
          </a:p>
          <a:p>
            <a:r>
              <a:rPr lang="en-US" dirty="0" smtClean="0"/>
              <a:t>Reallocation within the departments to reflect where the expense will be recorded – Interim CAO</a:t>
            </a:r>
          </a:p>
          <a:p>
            <a:pPr marL="0" indent="0">
              <a:buNone/>
            </a:pPr>
            <a:endParaRPr lang="en-US" dirty="0" smtClean="0"/>
          </a:p>
          <a:p>
            <a:r>
              <a:rPr lang="en-US" dirty="0" smtClean="0"/>
              <a:t>Increase staffing budgets to provide relief coverage for vacations and peak times $54,000 and maintain service levels</a:t>
            </a:r>
          </a:p>
          <a:p>
            <a:endParaRPr lang="en-US" dirty="0"/>
          </a:p>
          <a:p>
            <a:r>
              <a:rPr lang="en-US" dirty="0" smtClean="0"/>
              <a:t> increase staffing in legislative services by .5 FTE $44,000</a:t>
            </a:r>
          </a:p>
          <a:p>
            <a:endParaRPr lang="en-US" dirty="0" smtClean="0"/>
          </a:p>
          <a:p>
            <a:r>
              <a:rPr lang="en-US" dirty="0" smtClean="0"/>
              <a:t>Reduce staffing budget in Works $60,000 due to identification of </a:t>
            </a:r>
            <a:r>
              <a:rPr lang="en-US" dirty="0" err="1" smtClean="0"/>
              <a:t>labour</a:t>
            </a:r>
            <a:r>
              <a:rPr lang="en-US" dirty="0" smtClean="0"/>
              <a:t> allocations in excess of the desired service level</a:t>
            </a:r>
          </a:p>
          <a:p>
            <a:endParaRPr lang="en-US" dirty="0" smtClean="0"/>
          </a:p>
        </p:txBody>
      </p:sp>
    </p:spTree>
    <p:extLst>
      <p:ext uri="{BB962C8B-B14F-4D97-AF65-F5344CB8AC3E}">
        <p14:creationId xmlns:p14="http://schemas.microsoft.com/office/powerpoint/2010/main" val="1978673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CA" u="sng" dirty="0" smtClean="0"/>
              <a:t>Core Expense</a:t>
            </a:r>
            <a:endParaRPr lang="en-CA" u="sng" dirty="0"/>
          </a:p>
        </p:txBody>
      </p:sp>
      <p:sp>
        <p:nvSpPr>
          <p:cNvPr id="3" name="Content Placeholder 2"/>
          <p:cNvSpPr>
            <a:spLocks noGrp="1"/>
          </p:cNvSpPr>
          <p:nvPr>
            <p:ph idx="1"/>
          </p:nvPr>
        </p:nvSpPr>
        <p:spPr>
          <a:xfrm>
            <a:off x="457200" y="908720"/>
            <a:ext cx="8229600" cy="5688632"/>
          </a:xfrm>
        </p:spPr>
        <p:txBody>
          <a:bodyPr>
            <a:normAutofit/>
          </a:bodyPr>
          <a:lstStyle/>
          <a:p>
            <a:endParaRPr lang="en-US" dirty="0" smtClean="0"/>
          </a:p>
          <a:p>
            <a:pPr marL="457200" lvl="1" indent="0">
              <a:buNone/>
            </a:pPr>
            <a:endParaRPr lang="en-US" dirty="0" smtClean="0"/>
          </a:p>
          <a:p>
            <a:pPr marL="457200" lvl="1" indent="0">
              <a:buNone/>
            </a:pPr>
            <a:r>
              <a:rPr lang="en-US" sz="3200" dirty="0" smtClean="0"/>
              <a:t>Sidewalk maintenance			$   11,000</a:t>
            </a:r>
          </a:p>
          <a:p>
            <a:pPr marL="457200" lvl="1" indent="0">
              <a:buNone/>
            </a:pPr>
            <a:r>
              <a:rPr lang="en-US" sz="3200" dirty="0" smtClean="0"/>
              <a:t>Transit 						$   19,000</a:t>
            </a:r>
          </a:p>
          <a:p>
            <a:pPr marL="457200" lvl="1" indent="0">
              <a:buNone/>
            </a:pPr>
            <a:r>
              <a:rPr lang="en-US" sz="3200" dirty="0" smtClean="0"/>
              <a:t>Landfill closure costs			$   50,000</a:t>
            </a:r>
          </a:p>
          <a:p>
            <a:pPr marL="457200" lvl="1" indent="0">
              <a:buNone/>
            </a:pPr>
            <a:endParaRPr lang="en-US" dirty="0"/>
          </a:p>
          <a:p>
            <a:pPr marL="457200" lvl="1" indent="0">
              <a:buNone/>
            </a:pPr>
            <a:endParaRPr lang="en-US" dirty="0" smtClean="0"/>
          </a:p>
          <a:p>
            <a:pPr marL="457200" lvl="1"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1868869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CA" u="sng" dirty="0" smtClean="0"/>
              <a:t>Discretionary Spending</a:t>
            </a:r>
            <a:endParaRPr lang="en-CA" u="sng" dirty="0"/>
          </a:p>
        </p:txBody>
      </p:sp>
      <p:sp>
        <p:nvSpPr>
          <p:cNvPr id="3" name="Content Placeholder 2"/>
          <p:cNvSpPr>
            <a:spLocks noGrp="1"/>
          </p:cNvSpPr>
          <p:nvPr>
            <p:ph idx="1"/>
          </p:nvPr>
        </p:nvSpPr>
        <p:spPr>
          <a:xfrm>
            <a:off x="457200" y="908720"/>
            <a:ext cx="8229600" cy="5688632"/>
          </a:xfrm>
        </p:spPr>
        <p:txBody>
          <a:bodyPr>
            <a:normAutofit/>
          </a:bodyPr>
          <a:lstStyle/>
          <a:p>
            <a:pPr marL="0" indent="0">
              <a:buNone/>
            </a:pPr>
            <a:endParaRPr lang="en-US" dirty="0" smtClean="0"/>
          </a:p>
          <a:p>
            <a:pPr marL="0" indent="0">
              <a:buNone/>
            </a:pPr>
            <a:r>
              <a:rPr lang="en-US" dirty="0" smtClean="0"/>
              <a:t>Wildfire Fuel Management 			$40,000</a:t>
            </a:r>
          </a:p>
          <a:p>
            <a:pPr marL="0" indent="0">
              <a:buNone/>
            </a:pPr>
            <a:r>
              <a:rPr lang="en-US" dirty="0" err="1" smtClean="0"/>
              <a:t>Conkle</a:t>
            </a:r>
            <a:r>
              <a:rPr lang="en-US" dirty="0" smtClean="0"/>
              <a:t> Mountain trail improvements	$30,000</a:t>
            </a:r>
          </a:p>
          <a:p>
            <a:pPr marL="0" indent="0">
              <a:buNone/>
            </a:pPr>
            <a:r>
              <a:rPr lang="en-US" dirty="0" smtClean="0"/>
              <a:t>Citizen survey					$15,000</a:t>
            </a:r>
          </a:p>
          <a:p>
            <a:pPr marL="0" indent="0">
              <a:buNone/>
            </a:pPr>
            <a:r>
              <a:rPr lang="en-US" dirty="0" smtClean="0"/>
              <a:t>Facilities roof replacement			$20,000</a:t>
            </a:r>
          </a:p>
          <a:p>
            <a:pPr marL="0" indent="0">
              <a:buNone/>
            </a:pPr>
            <a:r>
              <a:rPr lang="en-US" dirty="0" smtClean="0"/>
              <a:t>Funded by grants or reserve account allocations</a:t>
            </a:r>
          </a:p>
          <a:p>
            <a:pPr marL="0" indent="0">
              <a:buNone/>
            </a:pPr>
            <a:endParaRPr lang="en-US" dirty="0" smtClean="0"/>
          </a:p>
          <a:p>
            <a:pPr marL="0" indent="0">
              <a:buNone/>
            </a:pPr>
            <a:r>
              <a:rPr lang="en-US" dirty="0" smtClean="0"/>
              <a:t>Library grant in aid				$115,000</a:t>
            </a:r>
          </a:p>
          <a:p>
            <a:pPr marL="0" indent="0">
              <a:buNone/>
            </a:pPr>
            <a:r>
              <a:rPr lang="en-US" dirty="0" smtClean="0"/>
              <a:t>Funded by a transfer from the electric fund</a:t>
            </a:r>
          </a:p>
        </p:txBody>
      </p:sp>
    </p:spTree>
    <p:extLst>
      <p:ext uri="{BB962C8B-B14F-4D97-AF65-F5344CB8AC3E}">
        <p14:creationId xmlns:p14="http://schemas.microsoft.com/office/powerpoint/2010/main" val="759474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476672"/>
            <a:ext cx="7776864" cy="5832648"/>
          </a:xfrm>
          <a:prstGeom prst="rect">
            <a:avLst/>
          </a:prstGeom>
          <a:solidFill>
            <a:schemeClr val="accent1">
              <a:lumMod val="20000"/>
              <a:lumOff val="80000"/>
            </a:schemeClr>
          </a:solidFill>
        </p:spPr>
        <p:txBody>
          <a:bodyPr wrap="square" rtlCol="0">
            <a:spAutoFit/>
          </a:bodyPr>
          <a:lstStyle/>
          <a:p>
            <a:endParaRPr lang="en-CA" dirty="0"/>
          </a:p>
        </p:txBody>
      </p:sp>
      <p:sp>
        <p:nvSpPr>
          <p:cNvPr id="2" name="Title 1"/>
          <p:cNvSpPr>
            <a:spLocks noGrp="1"/>
          </p:cNvSpPr>
          <p:nvPr>
            <p:ph type="title"/>
          </p:nvPr>
        </p:nvSpPr>
        <p:spPr>
          <a:xfrm>
            <a:off x="467544" y="332656"/>
            <a:ext cx="8229600" cy="634082"/>
          </a:xfrm>
        </p:spPr>
        <p:txBody>
          <a:bodyPr>
            <a:normAutofit/>
          </a:bodyPr>
          <a:lstStyle/>
          <a:p>
            <a:r>
              <a:rPr lang="en-CA" sz="3200" dirty="0" smtClean="0"/>
              <a:t>Impact on a $362,000 single family residence</a:t>
            </a:r>
            <a:endParaRPr lang="en-C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1708123"/>
              </p:ext>
            </p:extLst>
          </p:nvPr>
        </p:nvGraphicFramePr>
        <p:xfrm>
          <a:off x="1115616" y="980728"/>
          <a:ext cx="7128792" cy="2771878"/>
        </p:xfrm>
        <a:graphic>
          <a:graphicData uri="http://schemas.openxmlformats.org/drawingml/2006/table">
            <a:tbl>
              <a:tblPr firstRow="1" firstCol="1" bandRow="1">
                <a:tableStyleId>{93296810-A885-4BE3-A3E7-6D5BEEA58F35}</a:tableStyleId>
              </a:tblPr>
              <a:tblGrid>
                <a:gridCol w="1584176"/>
                <a:gridCol w="4392488"/>
                <a:gridCol w="1152128"/>
              </a:tblGrid>
              <a:tr h="576063">
                <a:tc>
                  <a:txBody>
                    <a:bodyPr/>
                    <a:lstStyle/>
                    <a:p>
                      <a:pPr>
                        <a:lnSpc>
                          <a:spcPct val="107000"/>
                        </a:lnSpc>
                        <a:spcAft>
                          <a:spcPts val="0"/>
                        </a:spcAft>
                      </a:pPr>
                      <a:r>
                        <a:rPr lang="en-CA" sz="1100" dirty="0">
                          <a:effectLst/>
                        </a:rPr>
                        <a:t>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07000"/>
                        </a:lnSpc>
                        <a:spcAft>
                          <a:spcPts val="0"/>
                        </a:spcAft>
                      </a:pPr>
                      <a:r>
                        <a:rPr lang="en-CA" sz="1100" dirty="0">
                          <a:effectLst/>
                        </a:rPr>
                        <a:t> </a:t>
                      </a:r>
                      <a:endParaRPr lang="en-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07000"/>
                        </a:lnSpc>
                        <a:spcAft>
                          <a:spcPts val="0"/>
                        </a:spcAft>
                      </a:pPr>
                      <a:r>
                        <a:rPr lang="en-CA" sz="1400" u="sng" dirty="0" smtClean="0">
                          <a:effectLst/>
                        </a:rPr>
                        <a:t>2015</a:t>
                      </a:r>
                    </a:p>
                    <a:p>
                      <a:pPr algn="ctr">
                        <a:lnSpc>
                          <a:spcPct val="107000"/>
                        </a:lnSpc>
                        <a:spcAft>
                          <a:spcPts val="0"/>
                        </a:spcAft>
                      </a:pPr>
                      <a:r>
                        <a:rPr lang="en-CA" sz="1400" u="sng" dirty="0" smtClean="0">
                          <a:effectLst/>
                        </a:rPr>
                        <a:t>increase</a:t>
                      </a:r>
                      <a:endParaRPr lang="en-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288032">
                <a:tc>
                  <a:txBody>
                    <a:bodyPr/>
                    <a:lstStyle/>
                    <a:p>
                      <a:pPr>
                        <a:lnSpc>
                          <a:spcPct val="107000"/>
                        </a:lnSpc>
                        <a:spcAft>
                          <a:spcPts val="0"/>
                        </a:spcAft>
                      </a:pPr>
                      <a:r>
                        <a:rPr lang="en-CA" sz="1600" dirty="0">
                          <a:solidFill>
                            <a:schemeClr val="tx1"/>
                          </a:solidFill>
                          <a:effectLst/>
                        </a:rPr>
                        <a:t>Property </a:t>
                      </a:r>
                      <a:r>
                        <a:rPr lang="en-CA" sz="1600" dirty="0" smtClean="0">
                          <a:solidFill>
                            <a:schemeClr val="tx1"/>
                          </a:solidFill>
                          <a:effectLst/>
                        </a:rPr>
                        <a:t>taxes</a:t>
                      </a:r>
                      <a:endParaRPr lang="en-CA"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nSpc>
                          <a:spcPct val="107000"/>
                        </a:lnSpc>
                        <a:spcAft>
                          <a:spcPts val="0"/>
                        </a:spcAft>
                      </a:pPr>
                      <a:r>
                        <a:rPr lang="en-CA" sz="1600" dirty="0" smtClean="0">
                          <a:effectLst/>
                        </a:rPr>
                        <a:t>Single family residence</a:t>
                      </a:r>
                      <a:r>
                        <a:rPr lang="en-CA" sz="1600" baseline="0" dirty="0" smtClean="0">
                          <a:effectLst/>
                        </a:rPr>
                        <a:t> - $350,000  2014 assessed value increased by the average market change to $362,000</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07000"/>
                        </a:lnSpc>
                        <a:spcAft>
                          <a:spcPts val="0"/>
                        </a:spcAft>
                      </a:pPr>
                      <a:r>
                        <a:rPr lang="en-CA" sz="1600" dirty="0" smtClean="0">
                          <a:effectLst/>
                        </a:rPr>
                        <a:t>$ 32.00</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288032">
                <a:tc>
                  <a:txBody>
                    <a:bodyPr/>
                    <a:lstStyle/>
                    <a:p>
                      <a:pPr>
                        <a:lnSpc>
                          <a:spcPct val="107000"/>
                        </a:lnSpc>
                        <a:spcAft>
                          <a:spcPts val="0"/>
                        </a:spcAft>
                      </a:pPr>
                      <a:r>
                        <a:rPr lang="en-CA" sz="1600" b="1" kern="1200" dirty="0" smtClean="0">
                          <a:solidFill>
                            <a:schemeClr val="tx1"/>
                          </a:solidFill>
                          <a:effectLst/>
                          <a:latin typeface="+mn-lt"/>
                          <a:ea typeface="+mn-ea"/>
                          <a:cs typeface="+mn-cs"/>
                        </a:rPr>
                        <a:t>Water</a:t>
                      </a:r>
                      <a:endParaRPr lang="en-CA" sz="1600" b="1" kern="1200" dirty="0">
                        <a:solidFill>
                          <a:schemeClr val="tx1"/>
                        </a:solidFill>
                        <a:effectLst/>
                        <a:latin typeface="+mn-lt"/>
                        <a:ea typeface="+mn-ea"/>
                        <a:cs typeface="+mn-cs"/>
                      </a:endParaRPr>
                    </a:p>
                  </a:txBody>
                  <a:tcPr marL="68580" marR="68580" marT="0" marB="0">
                    <a:solidFill>
                      <a:schemeClr val="bg1">
                        <a:lumMod val="95000"/>
                      </a:schemeClr>
                    </a:solidFill>
                  </a:tcPr>
                </a:tc>
                <a:tc>
                  <a:txBody>
                    <a:bodyPr/>
                    <a:lstStyle/>
                    <a:p>
                      <a:pPr>
                        <a:lnSpc>
                          <a:spcPct val="107000"/>
                        </a:lnSpc>
                        <a:spcAft>
                          <a:spcPts val="0"/>
                        </a:spcAft>
                      </a:pP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07000"/>
                        </a:lnSpc>
                        <a:spcAft>
                          <a:spcPts val="0"/>
                        </a:spcAft>
                      </a:pPr>
                      <a:r>
                        <a:rPr lang="en-CA" sz="1600" dirty="0" smtClean="0">
                          <a:effectLst/>
                          <a:latin typeface="+mn-lt"/>
                          <a:ea typeface="+mn-ea"/>
                          <a:cs typeface="+mn-cs"/>
                        </a:rPr>
                        <a:t>$ 21.49</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288032">
                <a:tc>
                  <a:txBody>
                    <a:bodyPr/>
                    <a:lstStyle/>
                    <a:p>
                      <a:pPr>
                        <a:lnSpc>
                          <a:spcPct val="107000"/>
                        </a:lnSpc>
                        <a:spcAft>
                          <a:spcPts val="0"/>
                        </a:spcAft>
                      </a:pPr>
                      <a:r>
                        <a:rPr lang="en-CA" sz="1600" b="1" kern="1200" dirty="0">
                          <a:solidFill>
                            <a:schemeClr val="tx1"/>
                          </a:solidFill>
                          <a:effectLst/>
                          <a:latin typeface="+mn-lt"/>
                          <a:ea typeface="+mn-ea"/>
                          <a:cs typeface="+mn-cs"/>
                        </a:rPr>
                        <a:t>Sewer</a:t>
                      </a:r>
                    </a:p>
                  </a:txBody>
                  <a:tcPr marL="68580" marR="68580" marT="0" marB="0">
                    <a:solidFill>
                      <a:schemeClr val="bg1">
                        <a:lumMod val="95000"/>
                      </a:schemeClr>
                    </a:solidFill>
                  </a:tcPr>
                </a:tc>
                <a:tc>
                  <a:txBody>
                    <a:bodyPr/>
                    <a:lstStyle/>
                    <a:p>
                      <a:pPr>
                        <a:lnSpc>
                          <a:spcPct val="107000"/>
                        </a:lnSpc>
                        <a:spcAft>
                          <a:spcPts val="0"/>
                        </a:spcAft>
                      </a:pP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07000"/>
                        </a:lnSpc>
                        <a:spcAft>
                          <a:spcPts val="0"/>
                        </a:spcAft>
                      </a:pPr>
                      <a:r>
                        <a:rPr lang="en-CA" sz="1600" dirty="0">
                          <a:effectLst/>
                        </a:rPr>
                        <a:t> </a:t>
                      </a:r>
                      <a:r>
                        <a:rPr lang="en-CA" sz="1600" dirty="0" smtClean="0">
                          <a:effectLst/>
                        </a:rPr>
                        <a:t>$ 13.24</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288032">
                <a:tc>
                  <a:txBody>
                    <a:bodyPr/>
                    <a:lstStyle/>
                    <a:p>
                      <a:pPr>
                        <a:lnSpc>
                          <a:spcPct val="107000"/>
                        </a:lnSpc>
                        <a:spcAft>
                          <a:spcPts val="0"/>
                        </a:spcAft>
                      </a:pPr>
                      <a:r>
                        <a:rPr lang="en-CA" sz="1600" b="1" kern="1200" dirty="0" smtClean="0">
                          <a:solidFill>
                            <a:schemeClr val="tx1"/>
                          </a:solidFill>
                          <a:effectLst/>
                          <a:latin typeface="+mn-lt"/>
                          <a:ea typeface="+mn-ea"/>
                          <a:cs typeface="+mn-cs"/>
                        </a:rPr>
                        <a:t>Garbage</a:t>
                      </a:r>
                      <a:endParaRPr lang="en-CA" sz="1600" b="1" kern="1200" dirty="0">
                        <a:solidFill>
                          <a:schemeClr val="tx1"/>
                        </a:solidFill>
                        <a:effectLst/>
                        <a:latin typeface="+mn-lt"/>
                        <a:ea typeface="+mn-ea"/>
                        <a:cs typeface="+mn-cs"/>
                      </a:endParaRPr>
                    </a:p>
                  </a:txBody>
                  <a:tcPr marL="68580" marR="68580" marT="0" marB="0">
                    <a:solidFill>
                      <a:schemeClr val="bg1">
                        <a:lumMod val="95000"/>
                      </a:schemeClr>
                    </a:solidFill>
                  </a:tcPr>
                </a:tc>
                <a:tc>
                  <a:txBody>
                    <a:bodyPr/>
                    <a:lstStyle/>
                    <a:p>
                      <a:pPr>
                        <a:lnSpc>
                          <a:spcPct val="107000"/>
                        </a:lnSpc>
                        <a:spcAft>
                          <a:spcPts val="0"/>
                        </a:spcAft>
                      </a:pP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07000"/>
                        </a:lnSpc>
                        <a:spcAft>
                          <a:spcPts val="0"/>
                        </a:spcAft>
                      </a:pPr>
                      <a:r>
                        <a:rPr lang="en-CA" sz="1600" dirty="0" smtClean="0">
                          <a:effectLst/>
                        </a:rPr>
                        <a:t>-</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144016">
                <a:tc>
                  <a:txBody>
                    <a:bodyPr/>
                    <a:lstStyle/>
                    <a:p>
                      <a:pPr>
                        <a:lnSpc>
                          <a:spcPct val="107000"/>
                        </a:lnSpc>
                        <a:spcAft>
                          <a:spcPts val="0"/>
                        </a:spcAft>
                      </a:pPr>
                      <a:endParaRPr lang="en-CA" sz="1600" b="1" kern="1200" dirty="0">
                        <a:solidFill>
                          <a:schemeClr val="tx1"/>
                        </a:solidFill>
                        <a:effectLst/>
                        <a:latin typeface="+mn-lt"/>
                        <a:ea typeface="+mn-ea"/>
                        <a:cs typeface="+mn-cs"/>
                      </a:endParaRPr>
                    </a:p>
                  </a:txBody>
                  <a:tcPr marL="68580" marR="68580" marT="0" marB="0">
                    <a:solidFill>
                      <a:schemeClr val="bg1">
                        <a:lumMod val="95000"/>
                      </a:schemeClr>
                    </a:solidFill>
                  </a:tcPr>
                </a:tc>
                <a:tc>
                  <a:txBody>
                    <a:bodyPr/>
                    <a:lstStyle/>
                    <a:p>
                      <a:pPr>
                        <a:lnSpc>
                          <a:spcPct val="107000"/>
                        </a:lnSpc>
                        <a:spcAft>
                          <a:spcPts val="0"/>
                        </a:spcAft>
                      </a:pP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07000"/>
                        </a:lnSpc>
                        <a:spcAft>
                          <a:spcPts val="0"/>
                        </a:spcAft>
                      </a:pP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r h="288032">
                <a:tc>
                  <a:txBody>
                    <a:bodyPr/>
                    <a:lstStyle/>
                    <a:p>
                      <a:pPr>
                        <a:lnSpc>
                          <a:spcPct val="107000"/>
                        </a:lnSpc>
                        <a:spcAft>
                          <a:spcPts val="0"/>
                        </a:spcAft>
                      </a:pPr>
                      <a:r>
                        <a:rPr lang="en-CA" sz="1600" b="1" kern="1200" dirty="0">
                          <a:solidFill>
                            <a:schemeClr val="tx1"/>
                          </a:solidFill>
                          <a:effectLst/>
                          <a:latin typeface="+mn-lt"/>
                          <a:ea typeface="+mn-ea"/>
                          <a:cs typeface="+mn-cs"/>
                        </a:rPr>
                        <a:t>Total</a:t>
                      </a:r>
                    </a:p>
                  </a:txBody>
                  <a:tcPr marL="68580" marR="68580" marT="0" marB="0">
                    <a:solidFill>
                      <a:schemeClr val="bg1">
                        <a:lumMod val="95000"/>
                      </a:schemeClr>
                    </a:solidFill>
                  </a:tcPr>
                </a:tc>
                <a:tc>
                  <a:txBody>
                    <a:bodyPr/>
                    <a:lstStyle/>
                    <a:p>
                      <a:pPr>
                        <a:lnSpc>
                          <a:spcPct val="107000"/>
                        </a:lnSpc>
                        <a:spcAft>
                          <a:spcPts val="0"/>
                        </a:spcAft>
                      </a:pPr>
                      <a:r>
                        <a:rPr lang="en-CA" sz="1600" dirty="0">
                          <a:effectLst/>
                        </a:rPr>
                        <a:t> </a:t>
                      </a:r>
                      <a:r>
                        <a:rPr lang="en-CA" sz="1600" dirty="0" smtClean="0">
                          <a:effectLst/>
                        </a:rPr>
                        <a:t>on</a:t>
                      </a:r>
                      <a:r>
                        <a:rPr lang="en-CA" sz="1600" baseline="0" dirty="0" smtClean="0">
                          <a:effectLst/>
                        </a:rPr>
                        <a:t> a daily basis – increase is $0.18</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c>
                  <a:txBody>
                    <a:bodyPr/>
                    <a:lstStyle/>
                    <a:p>
                      <a:pPr algn="ctr">
                        <a:lnSpc>
                          <a:spcPct val="107000"/>
                        </a:lnSpc>
                        <a:spcAft>
                          <a:spcPts val="0"/>
                        </a:spcAft>
                      </a:pPr>
                      <a:r>
                        <a:rPr lang="en-CA" sz="1600" dirty="0">
                          <a:effectLst/>
                        </a:rPr>
                        <a:t>  </a:t>
                      </a:r>
                      <a:r>
                        <a:rPr lang="en-CA" sz="1600" dirty="0" smtClean="0">
                          <a:effectLst/>
                        </a:rPr>
                        <a:t>$ 65.75</a:t>
                      </a:r>
                      <a:endParaRPr lang="en-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
        <p:nvSpPr>
          <p:cNvPr id="5" name="TextBox 4"/>
          <p:cNvSpPr txBox="1"/>
          <p:nvPr/>
        </p:nvSpPr>
        <p:spPr>
          <a:xfrm>
            <a:off x="1115616" y="3717032"/>
            <a:ext cx="7200800" cy="1200329"/>
          </a:xfrm>
          <a:prstGeom prst="rect">
            <a:avLst/>
          </a:prstGeom>
          <a:noFill/>
        </p:spPr>
        <p:txBody>
          <a:bodyPr wrap="square" rtlCol="0">
            <a:spAutoFit/>
          </a:bodyPr>
          <a:lstStyle/>
          <a:p>
            <a:r>
              <a:rPr lang="en-CA" dirty="0" smtClean="0"/>
              <a:t>A daily increase of eighteen cents for a family who turns on lights, expects clean water to come from the tap when they open it, flushes the toilet, travels on local roads and sidewalks, enjoys police and fire protection and uses recreation and park facilities</a:t>
            </a:r>
            <a:endParaRPr lang="en-CA" dirty="0"/>
          </a:p>
        </p:txBody>
      </p:sp>
      <p:sp>
        <p:nvSpPr>
          <p:cNvPr id="6" name="Title 1"/>
          <p:cNvSpPr txBox="1">
            <a:spLocks/>
          </p:cNvSpPr>
          <p:nvPr/>
        </p:nvSpPr>
        <p:spPr>
          <a:xfrm>
            <a:off x="899592" y="5061377"/>
            <a:ext cx="7488832" cy="45585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CA" sz="3200" dirty="0" smtClean="0"/>
              <a:t>Impact on  a $248,600 commercial property </a:t>
            </a:r>
            <a:endParaRPr lang="en-CA" sz="3200" dirty="0"/>
          </a:p>
        </p:txBody>
      </p:sp>
      <p:graphicFrame>
        <p:nvGraphicFramePr>
          <p:cNvPr id="7" name="Table 6"/>
          <p:cNvGraphicFramePr>
            <a:graphicFrameLocks noGrp="1"/>
          </p:cNvGraphicFramePr>
          <p:nvPr>
            <p:extLst>
              <p:ext uri="{D42A27DB-BD31-4B8C-83A1-F6EECF244321}">
                <p14:modId xmlns:p14="http://schemas.microsoft.com/office/powerpoint/2010/main" val="4100689214"/>
              </p:ext>
            </p:extLst>
          </p:nvPr>
        </p:nvGraphicFramePr>
        <p:xfrm>
          <a:off x="1079613" y="5625244"/>
          <a:ext cx="7128790" cy="288032"/>
        </p:xfrm>
        <a:graphic>
          <a:graphicData uri="http://schemas.openxmlformats.org/drawingml/2006/table">
            <a:tbl>
              <a:tblPr firstRow="1" firstCol="1" bandRow="1">
                <a:tableStyleId>{93296810-A885-4BE3-A3E7-6D5BEEA58F35}</a:tableStyleId>
              </a:tblPr>
              <a:tblGrid>
                <a:gridCol w="1584176"/>
                <a:gridCol w="4392487"/>
                <a:gridCol w="1152127"/>
              </a:tblGrid>
              <a:tr h="288032">
                <a:tc>
                  <a:txBody>
                    <a:bodyPr/>
                    <a:lstStyle/>
                    <a:p>
                      <a:pPr marL="0" algn="l" defTabSz="914400" rtl="0" eaLnBrk="1" latinLnBrk="0" hangingPunct="1">
                        <a:lnSpc>
                          <a:spcPct val="107000"/>
                        </a:lnSpc>
                        <a:spcAft>
                          <a:spcPts val="0"/>
                        </a:spcAft>
                      </a:pPr>
                      <a:r>
                        <a:rPr lang="en-CA" sz="1600" b="1" kern="1200" dirty="0">
                          <a:solidFill>
                            <a:schemeClr val="tx1"/>
                          </a:solidFill>
                          <a:effectLst/>
                          <a:latin typeface="+mn-lt"/>
                          <a:ea typeface="+mn-ea"/>
                          <a:cs typeface="+mn-cs"/>
                        </a:rPr>
                        <a:t>Property </a:t>
                      </a:r>
                      <a:r>
                        <a:rPr lang="en-CA" sz="1600" b="1" kern="1200" dirty="0" smtClean="0">
                          <a:solidFill>
                            <a:schemeClr val="tx1"/>
                          </a:solidFill>
                          <a:effectLst/>
                          <a:latin typeface="+mn-lt"/>
                          <a:ea typeface="+mn-ea"/>
                          <a:cs typeface="+mn-cs"/>
                        </a:rPr>
                        <a:t>taxes</a:t>
                      </a:r>
                      <a:endParaRPr lang="en-CA" sz="1600" b="1" kern="1200" dirty="0">
                        <a:solidFill>
                          <a:schemeClr val="tx1"/>
                        </a:solidFill>
                        <a:effectLst/>
                        <a:latin typeface="+mn-lt"/>
                        <a:ea typeface="+mn-ea"/>
                        <a:cs typeface="+mn-cs"/>
                      </a:endParaRPr>
                    </a:p>
                  </a:txBody>
                  <a:tcPr marL="68580" marR="68580" marT="0" marB="0">
                    <a:solidFill>
                      <a:schemeClr val="bg1">
                        <a:lumMod val="95000"/>
                      </a:schemeClr>
                    </a:solidFill>
                  </a:tcPr>
                </a:tc>
                <a:tc>
                  <a:txBody>
                    <a:bodyPr/>
                    <a:lstStyle/>
                    <a:p>
                      <a:pPr marL="0" algn="l" defTabSz="914400" rtl="0" eaLnBrk="1" latinLnBrk="0" hangingPunct="1">
                        <a:lnSpc>
                          <a:spcPct val="107000"/>
                        </a:lnSpc>
                        <a:spcAft>
                          <a:spcPts val="0"/>
                        </a:spcAft>
                      </a:pPr>
                      <a:r>
                        <a:rPr lang="en-CA" sz="1600" b="0" kern="120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Average assessed value for</a:t>
                      </a:r>
                      <a:r>
                        <a:rPr lang="en-CA" sz="1600" b="0" kern="1200" baseline="0" dirty="0" smtClean="0">
                          <a:solidFill>
                            <a:schemeClr val="dk1"/>
                          </a:solidFill>
                          <a:effectLst/>
                          <a:latin typeface="Calibri" panose="020F0502020204030204" pitchFamily="34" charset="0"/>
                          <a:ea typeface="Calibri" panose="020F0502020204030204" pitchFamily="34" charset="0"/>
                          <a:cs typeface="Times New Roman" panose="02020603050405020304" pitchFamily="18" charset="0"/>
                        </a:rPr>
                        <a:t> class 6 – 2015 increase</a:t>
                      </a:r>
                    </a:p>
                  </a:txBody>
                  <a:tcPr marL="68580" marR="68580" marT="0" marB="0">
                    <a:solidFill>
                      <a:schemeClr val="bg1">
                        <a:lumMod val="95000"/>
                      </a:schemeClr>
                    </a:solidFill>
                  </a:tcPr>
                </a:tc>
                <a:tc>
                  <a:txBody>
                    <a:bodyPr/>
                    <a:lstStyle/>
                    <a:p>
                      <a:pPr>
                        <a:lnSpc>
                          <a:spcPct val="107000"/>
                        </a:lnSpc>
                        <a:spcAft>
                          <a:spcPts val="0"/>
                        </a:spcAft>
                      </a:pPr>
                      <a:r>
                        <a:rPr lang="en-CA" sz="1600" dirty="0">
                          <a:effectLst/>
                        </a:rPr>
                        <a:t>   </a:t>
                      </a:r>
                      <a:r>
                        <a:rPr lang="en-CA" sz="1600" b="0" dirty="0">
                          <a:solidFill>
                            <a:schemeClr val="tx1"/>
                          </a:solidFill>
                          <a:effectLst/>
                        </a:rPr>
                        <a:t>$ </a:t>
                      </a:r>
                      <a:r>
                        <a:rPr lang="en-CA" sz="1600" b="0" dirty="0" smtClean="0">
                          <a:solidFill>
                            <a:schemeClr val="tx1"/>
                          </a:solidFill>
                          <a:effectLst/>
                        </a:rPr>
                        <a:t>62.00</a:t>
                      </a:r>
                      <a:endParaRPr lang="en-CA"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95000"/>
                      </a:schemeClr>
                    </a:solidFill>
                  </a:tcPr>
                </a:tc>
              </a:tr>
            </a:tbl>
          </a:graphicData>
        </a:graphic>
      </p:graphicFrame>
    </p:spTree>
    <p:extLst>
      <p:ext uri="{BB962C8B-B14F-4D97-AF65-F5344CB8AC3E}">
        <p14:creationId xmlns:p14="http://schemas.microsoft.com/office/powerpoint/2010/main" val="3328016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2400</TotalTime>
  <Words>276</Words>
  <Application>Microsoft Office PowerPoint</Application>
  <PresentationFormat>On-screen Show (4:3)</PresentationFormat>
  <Paragraphs>79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2015 Financial Plan</vt:lpstr>
      <vt:lpstr>Financial Plan Process</vt:lpstr>
      <vt:lpstr>2015 Tax Increases</vt:lpstr>
      <vt:lpstr>Revenue</vt:lpstr>
      <vt:lpstr>Revenue – General Fund</vt:lpstr>
      <vt:lpstr>Core Expense</vt:lpstr>
      <vt:lpstr>Core Expense</vt:lpstr>
      <vt:lpstr>Discretionary Spending</vt:lpstr>
      <vt:lpstr>Impact on a $362,000 single family residence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Staffing Adjustments 2014</dc:title>
  <dc:creator>Tom Day</dc:creator>
  <cp:lastModifiedBy>Lorrie Coates</cp:lastModifiedBy>
  <cp:revision>175</cp:revision>
  <cp:lastPrinted>2014-05-06T22:02:27Z</cp:lastPrinted>
  <dcterms:created xsi:type="dcterms:W3CDTF">2014-01-03T16:10:35Z</dcterms:created>
  <dcterms:modified xsi:type="dcterms:W3CDTF">2015-05-12T23:33:11Z</dcterms:modified>
</cp:coreProperties>
</file>